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80" r:id="rId3"/>
    <p:sldId id="297" r:id="rId4"/>
    <p:sldId id="298" r:id="rId5"/>
    <p:sldId id="299" r:id="rId6"/>
    <p:sldId id="300" r:id="rId7"/>
    <p:sldId id="301" r:id="rId8"/>
    <p:sldId id="294" r:id="rId9"/>
    <p:sldId id="296" r:id="rId10"/>
    <p:sldId id="307" r:id="rId11"/>
    <p:sldId id="302" r:id="rId12"/>
    <p:sldId id="303" r:id="rId13"/>
    <p:sldId id="293" r:id="rId14"/>
    <p:sldId id="304" r:id="rId15"/>
    <p:sldId id="306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BB"/>
    <a:srgbClr val="5B9BD5"/>
    <a:srgbClr val="58595D"/>
    <a:srgbClr val="004570"/>
    <a:srgbClr val="233D6B"/>
    <a:srgbClr val="FFFFFF"/>
    <a:srgbClr val="2F5695"/>
    <a:srgbClr val="005F9A"/>
    <a:srgbClr val="00395C"/>
    <a:srgbClr val="0058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9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720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1930-6DD4-482B-88CD-6EEBF2CCD32C}" type="datetimeFigureOut">
              <a:rPr lang="ru-RU" smtClean="0"/>
              <a:t>21.09.2026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FE07-2E20-45ED-B1E5-0A7C8BEC543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5812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1930-6DD4-482B-88CD-6EEBF2CCD32C}" type="datetimeFigureOut">
              <a:rPr lang="ru-RU" smtClean="0"/>
              <a:t>21.09.2026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FE07-2E20-45ED-B1E5-0A7C8BEC543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1452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1930-6DD4-482B-88CD-6EEBF2CCD32C}" type="datetimeFigureOut">
              <a:rPr lang="ru-RU" smtClean="0"/>
              <a:t>21.09.2026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FE07-2E20-45ED-B1E5-0A7C8BEC543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2592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1930-6DD4-482B-88CD-6EEBF2CCD32C}" type="datetimeFigureOut">
              <a:rPr lang="ru-RU" smtClean="0"/>
              <a:t>21.09.2026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FE07-2E20-45ED-B1E5-0A7C8BEC543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4532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1930-6DD4-482B-88CD-6EEBF2CCD32C}" type="datetimeFigureOut">
              <a:rPr lang="ru-RU" smtClean="0"/>
              <a:t>21.09.2026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FE07-2E20-45ED-B1E5-0A7C8BEC543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153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1930-6DD4-482B-88CD-6EEBF2CCD32C}" type="datetimeFigureOut">
              <a:rPr lang="ru-RU" smtClean="0"/>
              <a:t>21.09.2026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FE07-2E20-45ED-B1E5-0A7C8BEC543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2990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1930-6DD4-482B-88CD-6EEBF2CCD32C}" type="datetimeFigureOut">
              <a:rPr lang="ru-RU" smtClean="0"/>
              <a:t>21.09.2026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FE07-2E20-45ED-B1E5-0A7C8BEC543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7877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1930-6DD4-482B-88CD-6EEBF2CCD32C}" type="datetimeFigureOut">
              <a:rPr lang="ru-RU" smtClean="0"/>
              <a:t>21.09.2026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FE07-2E20-45ED-B1E5-0A7C8BEC543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7798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1930-6DD4-482B-88CD-6EEBF2CCD32C}" type="datetimeFigureOut">
              <a:rPr lang="ru-RU" smtClean="0"/>
              <a:t>21.09.2026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FE07-2E20-45ED-B1E5-0A7C8BEC543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43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1930-6DD4-482B-88CD-6EEBF2CCD32C}" type="datetimeFigureOut">
              <a:rPr lang="ru-RU" smtClean="0"/>
              <a:t>21.09.2026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FE07-2E20-45ED-B1E5-0A7C8BEC543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7480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1930-6DD4-482B-88CD-6EEBF2CCD32C}" type="datetimeFigureOut">
              <a:rPr lang="ru-RU" smtClean="0"/>
              <a:t>21.09.2026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FE07-2E20-45ED-B1E5-0A7C8BEC543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7831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41930-6DD4-482B-88CD-6EEBF2CCD32C}" type="datetimeFigureOut">
              <a:rPr lang="ru-RU" smtClean="0"/>
              <a:t>21.09.2026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9FE07-2E20-45ED-B1E5-0A7C8BEC543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8679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929"/>
            <a:ext cx="12192000" cy="687592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-43245" y="-50257"/>
            <a:ext cx="12278490" cy="6893858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43245" y="2183372"/>
            <a:ext cx="7401602" cy="2223180"/>
          </a:xfrm>
          <a:custGeom>
            <a:avLst/>
            <a:gdLst>
              <a:gd name="connsiteX0" fmla="*/ 0 w 6213602"/>
              <a:gd name="connsiteY0" fmla="*/ 0 h 1942353"/>
              <a:gd name="connsiteX1" fmla="*/ 6213602 w 6213602"/>
              <a:gd name="connsiteY1" fmla="*/ 0 h 1942353"/>
              <a:gd name="connsiteX2" fmla="*/ 6213602 w 6213602"/>
              <a:gd name="connsiteY2" fmla="*/ 1942353 h 1942353"/>
              <a:gd name="connsiteX3" fmla="*/ 0 w 6213602"/>
              <a:gd name="connsiteY3" fmla="*/ 1942353 h 1942353"/>
              <a:gd name="connsiteX4" fmla="*/ 0 w 6213602"/>
              <a:gd name="connsiteY4" fmla="*/ 0 h 1942353"/>
              <a:gd name="connsiteX0" fmla="*/ 0 w 6436802"/>
              <a:gd name="connsiteY0" fmla="*/ 0 h 1942353"/>
              <a:gd name="connsiteX1" fmla="*/ 6436802 w 6436802"/>
              <a:gd name="connsiteY1" fmla="*/ 7200 h 1942353"/>
              <a:gd name="connsiteX2" fmla="*/ 6213602 w 6436802"/>
              <a:gd name="connsiteY2" fmla="*/ 1942353 h 1942353"/>
              <a:gd name="connsiteX3" fmla="*/ 0 w 6436802"/>
              <a:gd name="connsiteY3" fmla="*/ 1942353 h 1942353"/>
              <a:gd name="connsiteX4" fmla="*/ 0 w 64368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213602 w 7401602"/>
              <a:gd name="connsiteY2" fmla="*/ 19423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7032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127202 w 7401602"/>
              <a:gd name="connsiteY2" fmla="*/ 19279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71208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71496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1602" h="1942353">
                <a:moveTo>
                  <a:pt x="0" y="0"/>
                </a:moveTo>
                <a:lnTo>
                  <a:pt x="7401602" y="14400"/>
                </a:lnTo>
                <a:lnTo>
                  <a:pt x="7149602" y="1935153"/>
                </a:lnTo>
                <a:lnTo>
                  <a:pt x="0" y="19423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араллелограмм 8"/>
          <p:cNvSpPr/>
          <p:nvPr/>
        </p:nvSpPr>
        <p:spPr>
          <a:xfrm>
            <a:off x="7515358" y="-50257"/>
            <a:ext cx="3650978" cy="6915455"/>
          </a:xfrm>
          <a:prstGeom prst="parallelogram">
            <a:avLst>
              <a:gd name="adj" fmla="val 22376"/>
            </a:avLst>
          </a:prstGeom>
          <a:solidFill>
            <a:schemeClr val="bg2">
              <a:lumMod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55108" y="2914470"/>
            <a:ext cx="6589354" cy="964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>
                <a:solidFill>
                  <a:srgbClr val="0075BB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ВЕРТИКАЛЬ ВЛАСТИ В </a:t>
            </a:r>
          </a:p>
          <a:p>
            <a:pPr algn="ctr"/>
            <a:r>
              <a:rPr lang="ru-RU" sz="4000" dirty="0">
                <a:solidFill>
                  <a:srgbClr val="0075BB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РЕСПУБЛИКЕ БЕЛАРУСЬ 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E5DB0992-9ED4-41F4-B46B-72EBD24EE6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252" y="1449836"/>
            <a:ext cx="2411594" cy="2547280"/>
          </a:xfrm>
        </p:spPr>
      </p:pic>
      <p:sp>
        <p:nvSpPr>
          <p:cNvPr id="19" name="Параллелограмм 17">
            <a:extLst>
              <a:ext uri="{FF2B5EF4-FFF2-40B4-BE49-F238E27FC236}">
                <a16:creationId xmlns:a16="http://schemas.microsoft.com/office/drawing/2014/main" id="{0FEBD2F1-D18E-4CB5-A355-904CD3B3B438}"/>
              </a:ext>
            </a:extLst>
          </p:cNvPr>
          <p:cNvSpPr/>
          <p:nvPr/>
        </p:nvSpPr>
        <p:spPr>
          <a:xfrm>
            <a:off x="7342815" y="-43057"/>
            <a:ext cx="842471" cy="6893857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3650978"/>
              <a:gd name="connsiteY0" fmla="*/ 6858000 h 6858000"/>
              <a:gd name="connsiteX1" fmla="*/ 3151120 w 3650978"/>
              <a:gd name="connsiteY1" fmla="*/ 9525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1298303"/>
              <a:gd name="connsiteY0" fmla="*/ 6848475 h 6858000"/>
              <a:gd name="connsiteX1" fmla="*/ 798445 w 1298303"/>
              <a:gd name="connsiteY1" fmla="*/ 9525 h 6858000"/>
              <a:gd name="connsiteX2" fmla="*/ 1298303 w 1298303"/>
              <a:gd name="connsiteY2" fmla="*/ 0 h 6858000"/>
              <a:gd name="connsiteX3" fmla="*/ 385559 w 1298303"/>
              <a:gd name="connsiteY3" fmla="*/ 6858000 h 6858000"/>
              <a:gd name="connsiteX4" fmla="*/ 0 w 1298303"/>
              <a:gd name="connsiteY4" fmla="*/ 6848475 h 6858000"/>
              <a:gd name="connsiteX0" fmla="*/ 0 w 1298303"/>
              <a:gd name="connsiteY0" fmla="*/ 6848475 h 6858000"/>
              <a:gd name="connsiteX1" fmla="*/ 931795 w 1298303"/>
              <a:gd name="connsiteY1" fmla="*/ 9525 h 6858000"/>
              <a:gd name="connsiteX2" fmla="*/ 1298303 w 1298303"/>
              <a:gd name="connsiteY2" fmla="*/ 0 h 6858000"/>
              <a:gd name="connsiteX3" fmla="*/ 385559 w 1298303"/>
              <a:gd name="connsiteY3" fmla="*/ 6858000 h 6858000"/>
              <a:gd name="connsiteX4" fmla="*/ 0 w 1298303"/>
              <a:gd name="connsiteY4" fmla="*/ 6848475 h 6858000"/>
              <a:gd name="connsiteX0" fmla="*/ 0 w 1222103"/>
              <a:gd name="connsiteY0" fmla="*/ 6838950 h 6858000"/>
              <a:gd name="connsiteX1" fmla="*/ 855595 w 1222103"/>
              <a:gd name="connsiteY1" fmla="*/ 9525 h 6858000"/>
              <a:gd name="connsiteX2" fmla="*/ 1222103 w 1222103"/>
              <a:gd name="connsiteY2" fmla="*/ 0 h 6858000"/>
              <a:gd name="connsiteX3" fmla="*/ 309359 w 1222103"/>
              <a:gd name="connsiteY3" fmla="*/ 6858000 h 6858000"/>
              <a:gd name="connsiteX4" fmla="*/ 0 w 1222103"/>
              <a:gd name="connsiteY4" fmla="*/ 6838950 h 6858000"/>
              <a:gd name="connsiteX0" fmla="*/ 0 w 1222103"/>
              <a:gd name="connsiteY0" fmla="*/ 6838950 h 6858000"/>
              <a:gd name="connsiteX1" fmla="*/ 893695 w 1222103"/>
              <a:gd name="connsiteY1" fmla="*/ 0 h 6858000"/>
              <a:gd name="connsiteX2" fmla="*/ 1222103 w 1222103"/>
              <a:gd name="connsiteY2" fmla="*/ 0 h 6858000"/>
              <a:gd name="connsiteX3" fmla="*/ 309359 w 1222103"/>
              <a:gd name="connsiteY3" fmla="*/ 6858000 h 6858000"/>
              <a:gd name="connsiteX4" fmla="*/ 0 w 1222103"/>
              <a:gd name="connsiteY4" fmla="*/ 6838950 h 6858000"/>
              <a:gd name="connsiteX0" fmla="*/ 0 w 1241153"/>
              <a:gd name="connsiteY0" fmla="*/ 6867525 h 6867525"/>
              <a:gd name="connsiteX1" fmla="*/ 912745 w 1241153"/>
              <a:gd name="connsiteY1" fmla="*/ 0 h 6867525"/>
              <a:gd name="connsiteX2" fmla="*/ 1241153 w 1241153"/>
              <a:gd name="connsiteY2" fmla="*/ 0 h 6867525"/>
              <a:gd name="connsiteX3" fmla="*/ 328409 w 1241153"/>
              <a:gd name="connsiteY3" fmla="*/ 6858000 h 6867525"/>
              <a:gd name="connsiteX4" fmla="*/ 0 w 1241153"/>
              <a:gd name="connsiteY4" fmla="*/ 6867525 h 6867525"/>
              <a:gd name="connsiteX0" fmla="*/ 0 w 1241153"/>
              <a:gd name="connsiteY0" fmla="*/ 6848475 h 6858000"/>
              <a:gd name="connsiteX1" fmla="*/ 912745 w 1241153"/>
              <a:gd name="connsiteY1" fmla="*/ 0 h 6858000"/>
              <a:gd name="connsiteX2" fmla="*/ 1241153 w 1241153"/>
              <a:gd name="connsiteY2" fmla="*/ 0 h 6858000"/>
              <a:gd name="connsiteX3" fmla="*/ 328409 w 1241153"/>
              <a:gd name="connsiteY3" fmla="*/ 6858000 h 6858000"/>
              <a:gd name="connsiteX4" fmla="*/ 0 w 1241153"/>
              <a:gd name="connsiteY4" fmla="*/ 6848475 h 6858000"/>
              <a:gd name="connsiteX0" fmla="*/ 0 w 1241153"/>
              <a:gd name="connsiteY0" fmla="*/ 6867525 h 6867525"/>
              <a:gd name="connsiteX1" fmla="*/ 912745 w 1241153"/>
              <a:gd name="connsiteY1" fmla="*/ 0 h 6867525"/>
              <a:gd name="connsiteX2" fmla="*/ 1241153 w 1241153"/>
              <a:gd name="connsiteY2" fmla="*/ 0 h 6867525"/>
              <a:gd name="connsiteX3" fmla="*/ 328409 w 1241153"/>
              <a:gd name="connsiteY3" fmla="*/ 6858000 h 6867525"/>
              <a:gd name="connsiteX4" fmla="*/ 0 w 1241153"/>
              <a:gd name="connsiteY4" fmla="*/ 6867525 h 6867525"/>
              <a:gd name="connsiteX0" fmla="*/ 0 w 1241153"/>
              <a:gd name="connsiteY0" fmla="*/ 6891431 h 6891431"/>
              <a:gd name="connsiteX1" fmla="*/ 1139851 w 1241153"/>
              <a:gd name="connsiteY1" fmla="*/ 0 h 6891431"/>
              <a:gd name="connsiteX2" fmla="*/ 1241153 w 1241153"/>
              <a:gd name="connsiteY2" fmla="*/ 23906 h 6891431"/>
              <a:gd name="connsiteX3" fmla="*/ 328409 w 1241153"/>
              <a:gd name="connsiteY3" fmla="*/ 6881906 h 6891431"/>
              <a:gd name="connsiteX4" fmla="*/ 0 w 1241153"/>
              <a:gd name="connsiteY4" fmla="*/ 6891431 h 6891431"/>
              <a:gd name="connsiteX0" fmla="*/ 0 w 1008071"/>
              <a:gd name="connsiteY0" fmla="*/ 6879478 h 6881906"/>
              <a:gd name="connsiteX1" fmla="*/ 906769 w 1008071"/>
              <a:gd name="connsiteY1" fmla="*/ 0 h 6881906"/>
              <a:gd name="connsiteX2" fmla="*/ 1008071 w 1008071"/>
              <a:gd name="connsiteY2" fmla="*/ 23906 h 6881906"/>
              <a:gd name="connsiteX3" fmla="*/ 95327 w 1008071"/>
              <a:gd name="connsiteY3" fmla="*/ 6881906 h 6881906"/>
              <a:gd name="connsiteX4" fmla="*/ 0 w 1008071"/>
              <a:gd name="connsiteY4" fmla="*/ 6879478 h 6881906"/>
              <a:gd name="connsiteX0" fmla="*/ 0 w 1008071"/>
              <a:gd name="connsiteY0" fmla="*/ 6855572 h 6858000"/>
              <a:gd name="connsiteX1" fmla="*/ 906769 w 1008071"/>
              <a:gd name="connsiteY1" fmla="*/ 5976 h 6858000"/>
              <a:gd name="connsiteX2" fmla="*/ 1008071 w 1008071"/>
              <a:gd name="connsiteY2" fmla="*/ 0 h 6858000"/>
              <a:gd name="connsiteX3" fmla="*/ 95327 w 1008071"/>
              <a:gd name="connsiteY3" fmla="*/ 6858000 h 6858000"/>
              <a:gd name="connsiteX4" fmla="*/ 0 w 1008071"/>
              <a:gd name="connsiteY4" fmla="*/ 6855572 h 6858000"/>
              <a:gd name="connsiteX0" fmla="*/ 0 w 1008071"/>
              <a:gd name="connsiteY0" fmla="*/ 6867526 h 6869954"/>
              <a:gd name="connsiteX1" fmla="*/ 906769 w 1008071"/>
              <a:gd name="connsiteY1" fmla="*/ 0 h 6869954"/>
              <a:gd name="connsiteX2" fmla="*/ 1008071 w 1008071"/>
              <a:gd name="connsiteY2" fmla="*/ 11954 h 6869954"/>
              <a:gd name="connsiteX3" fmla="*/ 95327 w 1008071"/>
              <a:gd name="connsiteY3" fmla="*/ 6869954 h 6869954"/>
              <a:gd name="connsiteX4" fmla="*/ 0 w 1008071"/>
              <a:gd name="connsiteY4" fmla="*/ 6867526 h 6869954"/>
              <a:gd name="connsiteX0" fmla="*/ 0 w 1008071"/>
              <a:gd name="connsiteY0" fmla="*/ 6855572 h 6858000"/>
              <a:gd name="connsiteX1" fmla="*/ 906769 w 1008071"/>
              <a:gd name="connsiteY1" fmla="*/ 5976 h 6858000"/>
              <a:gd name="connsiteX2" fmla="*/ 1008071 w 1008071"/>
              <a:gd name="connsiteY2" fmla="*/ 0 h 6858000"/>
              <a:gd name="connsiteX3" fmla="*/ 95327 w 1008071"/>
              <a:gd name="connsiteY3" fmla="*/ 6858000 h 6858000"/>
              <a:gd name="connsiteX4" fmla="*/ 0 w 1008071"/>
              <a:gd name="connsiteY4" fmla="*/ 6855572 h 6858000"/>
              <a:gd name="connsiteX0" fmla="*/ 0 w 1008071"/>
              <a:gd name="connsiteY0" fmla="*/ 6873502 h 6875930"/>
              <a:gd name="connsiteX1" fmla="*/ 906769 w 1008071"/>
              <a:gd name="connsiteY1" fmla="*/ 0 h 6875930"/>
              <a:gd name="connsiteX2" fmla="*/ 1008071 w 1008071"/>
              <a:gd name="connsiteY2" fmla="*/ 17930 h 6875930"/>
              <a:gd name="connsiteX3" fmla="*/ 95327 w 1008071"/>
              <a:gd name="connsiteY3" fmla="*/ 6875930 h 6875930"/>
              <a:gd name="connsiteX4" fmla="*/ 0 w 1008071"/>
              <a:gd name="connsiteY4" fmla="*/ 6873502 h 6875930"/>
              <a:gd name="connsiteX0" fmla="*/ 0 w 1008071"/>
              <a:gd name="connsiteY0" fmla="*/ 6855572 h 6858000"/>
              <a:gd name="connsiteX1" fmla="*/ 900793 w 1008071"/>
              <a:gd name="connsiteY1" fmla="*/ 23905 h 6858000"/>
              <a:gd name="connsiteX2" fmla="*/ 1008071 w 1008071"/>
              <a:gd name="connsiteY2" fmla="*/ 0 h 6858000"/>
              <a:gd name="connsiteX3" fmla="*/ 95327 w 1008071"/>
              <a:gd name="connsiteY3" fmla="*/ 6858000 h 6858000"/>
              <a:gd name="connsiteX4" fmla="*/ 0 w 1008071"/>
              <a:gd name="connsiteY4" fmla="*/ 6855572 h 6858000"/>
              <a:gd name="connsiteX0" fmla="*/ 0 w 1008071"/>
              <a:gd name="connsiteY0" fmla="*/ 6861549 h 6863977"/>
              <a:gd name="connsiteX1" fmla="*/ 906769 w 1008071"/>
              <a:gd name="connsiteY1" fmla="*/ 0 h 6863977"/>
              <a:gd name="connsiteX2" fmla="*/ 1008071 w 1008071"/>
              <a:gd name="connsiteY2" fmla="*/ 5977 h 6863977"/>
              <a:gd name="connsiteX3" fmla="*/ 95327 w 1008071"/>
              <a:gd name="connsiteY3" fmla="*/ 6863977 h 6863977"/>
              <a:gd name="connsiteX4" fmla="*/ 0 w 1008071"/>
              <a:gd name="connsiteY4" fmla="*/ 6861549 h 6863977"/>
              <a:gd name="connsiteX0" fmla="*/ 0 w 1008071"/>
              <a:gd name="connsiteY0" fmla="*/ 6855572 h 6858000"/>
              <a:gd name="connsiteX1" fmla="*/ 906769 w 1008071"/>
              <a:gd name="connsiteY1" fmla="*/ 17928 h 6858000"/>
              <a:gd name="connsiteX2" fmla="*/ 1008071 w 1008071"/>
              <a:gd name="connsiteY2" fmla="*/ 0 h 6858000"/>
              <a:gd name="connsiteX3" fmla="*/ 95327 w 1008071"/>
              <a:gd name="connsiteY3" fmla="*/ 6858000 h 6858000"/>
              <a:gd name="connsiteX4" fmla="*/ 0 w 1008071"/>
              <a:gd name="connsiteY4" fmla="*/ 6855572 h 6858000"/>
              <a:gd name="connsiteX0" fmla="*/ 0 w 1008071"/>
              <a:gd name="connsiteY0" fmla="*/ 6867526 h 6869954"/>
              <a:gd name="connsiteX1" fmla="*/ 906769 w 1008071"/>
              <a:gd name="connsiteY1" fmla="*/ 0 h 6869954"/>
              <a:gd name="connsiteX2" fmla="*/ 1008071 w 1008071"/>
              <a:gd name="connsiteY2" fmla="*/ 11954 h 6869954"/>
              <a:gd name="connsiteX3" fmla="*/ 95327 w 1008071"/>
              <a:gd name="connsiteY3" fmla="*/ 6869954 h 6869954"/>
              <a:gd name="connsiteX4" fmla="*/ 0 w 1008071"/>
              <a:gd name="connsiteY4" fmla="*/ 6867526 h 6869954"/>
              <a:gd name="connsiteX0" fmla="*/ 0 w 1008071"/>
              <a:gd name="connsiteY0" fmla="*/ 6855573 h 6858001"/>
              <a:gd name="connsiteX1" fmla="*/ 906769 w 1008071"/>
              <a:gd name="connsiteY1" fmla="*/ 0 h 6858001"/>
              <a:gd name="connsiteX2" fmla="*/ 1008071 w 1008071"/>
              <a:gd name="connsiteY2" fmla="*/ 1 h 6858001"/>
              <a:gd name="connsiteX3" fmla="*/ 95327 w 1008071"/>
              <a:gd name="connsiteY3" fmla="*/ 6858001 h 6858001"/>
              <a:gd name="connsiteX4" fmla="*/ 0 w 1008071"/>
              <a:gd name="connsiteY4" fmla="*/ 6855573 h 6858001"/>
              <a:gd name="connsiteX0" fmla="*/ 0 w 1008071"/>
              <a:gd name="connsiteY0" fmla="*/ 6869973 h 6872401"/>
              <a:gd name="connsiteX1" fmla="*/ 957169 w 1008071"/>
              <a:gd name="connsiteY1" fmla="*/ 0 h 6872401"/>
              <a:gd name="connsiteX2" fmla="*/ 1008071 w 1008071"/>
              <a:gd name="connsiteY2" fmla="*/ 14401 h 6872401"/>
              <a:gd name="connsiteX3" fmla="*/ 95327 w 1008071"/>
              <a:gd name="connsiteY3" fmla="*/ 6872401 h 6872401"/>
              <a:gd name="connsiteX4" fmla="*/ 0 w 1008071"/>
              <a:gd name="connsiteY4" fmla="*/ 6869973 h 6872401"/>
              <a:gd name="connsiteX0" fmla="*/ 0 w 964871"/>
              <a:gd name="connsiteY0" fmla="*/ 6855573 h 6872401"/>
              <a:gd name="connsiteX1" fmla="*/ 913969 w 964871"/>
              <a:gd name="connsiteY1" fmla="*/ 0 h 6872401"/>
              <a:gd name="connsiteX2" fmla="*/ 964871 w 964871"/>
              <a:gd name="connsiteY2" fmla="*/ 14401 h 6872401"/>
              <a:gd name="connsiteX3" fmla="*/ 52127 w 964871"/>
              <a:gd name="connsiteY3" fmla="*/ 6872401 h 6872401"/>
              <a:gd name="connsiteX4" fmla="*/ 0 w 964871"/>
              <a:gd name="connsiteY4" fmla="*/ 6855573 h 6872401"/>
              <a:gd name="connsiteX0" fmla="*/ 0 w 972071"/>
              <a:gd name="connsiteY0" fmla="*/ 6877173 h 6877173"/>
              <a:gd name="connsiteX1" fmla="*/ 921169 w 972071"/>
              <a:gd name="connsiteY1" fmla="*/ 0 h 6877173"/>
              <a:gd name="connsiteX2" fmla="*/ 972071 w 972071"/>
              <a:gd name="connsiteY2" fmla="*/ 14401 h 6877173"/>
              <a:gd name="connsiteX3" fmla="*/ 59327 w 972071"/>
              <a:gd name="connsiteY3" fmla="*/ 6872401 h 6877173"/>
              <a:gd name="connsiteX4" fmla="*/ 0 w 972071"/>
              <a:gd name="connsiteY4" fmla="*/ 6877173 h 6877173"/>
              <a:gd name="connsiteX0" fmla="*/ 0 w 972071"/>
              <a:gd name="connsiteY0" fmla="*/ 6886677 h 6886677"/>
              <a:gd name="connsiteX1" fmla="*/ 921169 w 972071"/>
              <a:gd name="connsiteY1" fmla="*/ 9504 h 6886677"/>
              <a:gd name="connsiteX2" fmla="*/ 972071 w 972071"/>
              <a:gd name="connsiteY2" fmla="*/ 0 h 6886677"/>
              <a:gd name="connsiteX3" fmla="*/ 59327 w 972071"/>
              <a:gd name="connsiteY3" fmla="*/ 6881905 h 6886677"/>
              <a:gd name="connsiteX4" fmla="*/ 0 w 972071"/>
              <a:gd name="connsiteY4" fmla="*/ 6886677 h 6886677"/>
              <a:gd name="connsiteX0" fmla="*/ 0 w 972071"/>
              <a:gd name="connsiteY0" fmla="*/ 6877173 h 6877173"/>
              <a:gd name="connsiteX1" fmla="*/ 921169 w 972071"/>
              <a:gd name="connsiteY1" fmla="*/ 0 h 6877173"/>
              <a:gd name="connsiteX2" fmla="*/ 972071 w 972071"/>
              <a:gd name="connsiteY2" fmla="*/ 14401 h 6877173"/>
              <a:gd name="connsiteX3" fmla="*/ 59327 w 972071"/>
              <a:gd name="connsiteY3" fmla="*/ 6872401 h 6877173"/>
              <a:gd name="connsiteX4" fmla="*/ 0 w 972071"/>
              <a:gd name="connsiteY4" fmla="*/ 6877173 h 6877173"/>
              <a:gd name="connsiteX0" fmla="*/ 0 w 978048"/>
              <a:gd name="connsiteY0" fmla="*/ 6880701 h 6880701"/>
              <a:gd name="connsiteX1" fmla="*/ 921169 w 978048"/>
              <a:gd name="connsiteY1" fmla="*/ 3528 h 6880701"/>
              <a:gd name="connsiteX2" fmla="*/ 978048 w 978048"/>
              <a:gd name="connsiteY2" fmla="*/ 0 h 6880701"/>
              <a:gd name="connsiteX3" fmla="*/ 59327 w 978048"/>
              <a:gd name="connsiteY3" fmla="*/ 6875929 h 6880701"/>
              <a:gd name="connsiteX4" fmla="*/ 0 w 978048"/>
              <a:gd name="connsiteY4" fmla="*/ 6880701 h 6880701"/>
              <a:gd name="connsiteX0" fmla="*/ 0 w 972071"/>
              <a:gd name="connsiteY0" fmla="*/ 6874724 h 6875929"/>
              <a:gd name="connsiteX1" fmla="*/ 915192 w 972071"/>
              <a:gd name="connsiteY1" fmla="*/ 3528 h 6875929"/>
              <a:gd name="connsiteX2" fmla="*/ 972071 w 972071"/>
              <a:gd name="connsiteY2" fmla="*/ 0 h 6875929"/>
              <a:gd name="connsiteX3" fmla="*/ 53350 w 972071"/>
              <a:gd name="connsiteY3" fmla="*/ 6875929 h 6875929"/>
              <a:gd name="connsiteX4" fmla="*/ 0 w 972071"/>
              <a:gd name="connsiteY4" fmla="*/ 6874724 h 6875929"/>
              <a:gd name="connsiteX0" fmla="*/ 0 w 915192"/>
              <a:gd name="connsiteY0" fmla="*/ 6871196 h 6872401"/>
              <a:gd name="connsiteX1" fmla="*/ 915192 w 915192"/>
              <a:gd name="connsiteY1" fmla="*/ 0 h 6872401"/>
              <a:gd name="connsiteX2" fmla="*/ 842471 w 915192"/>
              <a:gd name="connsiteY2" fmla="*/ 946872 h 6872401"/>
              <a:gd name="connsiteX3" fmla="*/ 53350 w 915192"/>
              <a:gd name="connsiteY3" fmla="*/ 6872401 h 6872401"/>
              <a:gd name="connsiteX4" fmla="*/ 0 w 915192"/>
              <a:gd name="connsiteY4" fmla="*/ 6871196 h 6872401"/>
              <a:gd name="connsiteX0" fmla="*/ 0 w 842471"/>
              <a:gd name="connsiteY0" fmla="*/ 5924324 h 5925529"/>
              <a:gd name="connsiteX1" fmla="*/ 785592 w 842471"/>
              <a:gd name="connsiteY1" fmla="*/ 10728 h 5925529"/>
              <a:gd name="connsiteX2" fmla="*/ 842471 w 842471"/>
              <a:gd name="connsiteY2" fmla="*/ 0 h 5925529"/>
              <a:gd name="connsiteX3" fmla="*/ 53350 w 842471"/>
              <a:gd name="connsiteY3" fmla="*/ 5925529 h 5925529"/>
              <a:gd name="connsiteX4" fmla="*/ 0 w 842471"/>
              <a:gd name="connsiteY4" fmla="*/ 5924324 h 5925529"/>
              <a:gd name="connsiteX0" fmla="*/ 0 w 842471"/>
              <a:gd name="connsiteY0" fmla="*/ 5927996 h 5929201"/>
              <a:gd name="connsiteX1" fmla="*/ 785592 w 842471"/>
              <a:gd name="connsiteY1" fmla="*/ 0 h 5929201"/>
              <a:gd name="connsiteX2" fmla="*/ 842471 w 842471"/>
              <a:gd name="connsiteY2" fmla="*/ 3672 h 5929201"/>
              <a:gd name="connsiteX3" fmla="*/ 53350 w 842471"/>
              <a:gd name="connsiteY3" fmla="*/ 5929201 h 5929201"/>
              <a:gd name="connsiteX4" fmla="*/ 0 w 842471"/>
              <a:gd name="connsiteY4" fmla="*/ 5927996 h 592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2471" h="5929201">
                <a:moveTo>
                  <a:pt x="0" y="5927996"/>
                </a:moveTo>
                <a:lnTo>
                  <a:pt x="785592" y="0"/>
                </a:lnTo>
                <a:lnTo>
                  <a:pt x="842471" y="3672"/>
                </a:lnTo>
                <a:lnTo>
                  <a:pt x="53350" y="5929201"/>
                </a:lnTo>
                <a:lnTo>
                  <a:pt x="0" y="5927996"/>
                </a:lnTo>
                <a:close/>
              </a:path>
            </a:pathLst>
          </a:custGeom>
          <a:solidFill>
            <a:srgbClr val="007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flipH="1">
            <a:off x="-43245" y="4406552"/>
            <a:ext cx="71424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051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2075379-5FDC-4E7B-9516-46125B39B4EF}"/>
              </a:ext>
            </a:extLst>
          </p:cNvPr>
          <p:cNvSpPr/>
          <p:nvPr/>
        </p:nvSpPr>
        <p:spPr>
          <a:xfrm>
            <a:off x="-43245" y="-50257"/>
            <a:ext cx="12278490" cy="6893858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3387493" y="-6057"/>
            <a:ext cx="8813274" cy="935317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C1119E-72FF-40ED-A121-FB1DA40A71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02" y="167111"/>
            <a:ext cx="2541156" cy="655006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597879" y="95797"/>
            <a:ext cx="7172630" cy="8360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ea typeface="Roboto Medium" panose="02000000000000000000" pitchFamily="2" charset="0"/>
                <a:cs typeface="Times New Roman" panose="02020603050405020304" pitchFamily="18" charset="0"/>
              </a:rPr>
              <a:t>РЕСПУБЛИКА БЕЛАРУСЬ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0" y="978731"/>
            <a:ext cx="104832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бъект 2">
            <a:extLst>
              <a:ext uri="{FF2B5EF4-FFF2-40B4-BE49-F238E27FC236}">
                <a16:creationId xmlns:a16="http://schemas.microsoft.com/office/drawing/2014/main" id="{1F648E3B-A2BF-477A-8D86-1C22A15E9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97" y="5391592"/>
            <a:ext cx="12096205" cy="104502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Беларусь – </a:t>
            </a:r>
          </a:p>
          <a:p>
            <a:pPr marL="0" indent="0" algn="ctr">
              <a:buNone/>
            </a:pP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унитарное демократическое социальное правовое государство </a:t>
            </a:r>
            <a:endParaRPr lang="ru-BY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8966E49-5709-4B83-909B-52A11FBED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1601" y="1085874"/>
            <a:ext cx="3175068" cy="284168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114FC-950D-4F95-BB2D-99CAC3070A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1197" y="1603197"/>
            <a:ext cx="5961899" cy="368644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B1449D-0AFE-45CA-B280-9797A742F3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048" y="1135346"/>
            <a:ext cx="2234815" cy="315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13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9935E2A-D42F-4116-810F-9FCEDEAFB894}"/>
              </a:ext>
            </a:extLst>
          </p:cNvPr>
          <p:cNvSpPr/>
          <p:nvPr/>
        </p:nvSpPr>
        <p:spPr>
          <a:xfrm>
            <a:off x="-43245" y="0"/>
            <a:ext cx="12278490" cy="6858000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3387493" y="-6057"/>
            <a:ext cx="8813274" cy="935317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C1119E-72FF-40ED-A121-FB1DA40A71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02" y="167111"/>
            <a:ext cx="2541156" cy="655006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597879" y="0"/>
            <a:ext cx="7172630" cy="964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ea typeface="Roboto Medium" panose="02000000000000000000" pitchFamily="2" charset="0"/>
                <a:cs typeface="Times New Roman" panose="02020603050405020304" pitchFamily="18" charset="0"/>
              </a:rPr>
              <a:t>ПРЕЗИДЕНТ РЕСПУБЛИКИ БЕЛАРУСЬ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0" y="978731"/>
            <a:ext cx="104832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бъект 2">
            <a:extLst>
              <a:ext uri="{FF2B5EF4-FFF2-40B4-BE49-F238E27FC236}">
                <a16:creationId xmlns:a16="http://schemas.microsoft.com/office/drawing/2014/main" id="{1F648E3B-A2BF-477A-8D86-1C22A15E9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950" y="1551919"/>
            <a:ext cx="6183085" cy="4964337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государства –                        Президент Республики Беларусь Александр Григорьевич Лукашенко</a:t>
            </a:r>
          </a:p>
          <a:p>
            <a:pPr marL="0" indent="0" algn="ctr">
              <a:buNone/>
            </a:pP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IV, глава 3, статья 79 Конституции               Республики Беларусь.</a:t>
            </a:r>
          </a:p>
          <a:p>
            <a:pPr marL="0" indent="0" algn="ctr">
              <a:buNone/>
            </a:pP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Республики Беларусь является Главой государства, гарантом Конституции Республики Беларусь, прав и свобод человека и гражданина. Президент олицетворяет единство народа, гарантирует реализацию основных направлений внутренней и внешней политики, представляет Республику Беларусь в отношениях с другими государствами и международными организациями. Президент принимает меры по охране суверенитета Республики Беларусь, ее национальной безопасности и территориальной целостности, обеспечивает политическую и экономическую стабильность, преемственность и взаимодействие органов государственной власти, осуществляет посредничество между органами государственной власти.</a:t>
            </a:r>
          </a:p>
          <a:p>
            <a:pPr marL="0" indent="0" algn="ctr">
              <a:buNone/>
            </a:pPr>
            <a:endParaRPr lang="ru-BY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ECE8AA-54E9-491A-B9AB-D4A4412B4B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18"/>
          <a:stretch/>
        </p:blipFill>
        <p:spPr>
          <a:xfrm>
            <a:off x="6649697" y="2038929"/>
            <a:ext cx="5004822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951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2075379-5FDC-4E7B-9516-46125B39B4EF}"/>
              </a:ext>
            </a:extLst>
          </p:cNvPr>
          <p:cNvSpPr/>
          <p:nvPr/>
        </p:nvSpPr>
        <p:spPr>
          <a:xfrm>
            <a:off x="0" y="0"/>
            <a:ext cx="12278490" cy="6858000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3387493" y="-6057"/>
            <a:ext cx="8813274" cy="935317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C1119E-72FF-40ED-A121-FB1DA40A71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02" y="167111"/>
            <a:ext cx="2541156" cy="655006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597879" y="95797"/>
            <a:ext cx="7172630" cy="8360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ea typeface="Roboto Medium" panose="02000000000000000000" pitchFamily="2" charset="0"/>
                <a:cs typeface="Times New Roman" panose="02020603050405020304" pitchFamily="18" charset="0"/>
              </a:rPr>
              <a:t>ВЗАИМОДЕЙСТВИЕ ВЛАСТЕЙ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0" y="978731"/>
            <a:ext cx="104832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бъект 2">
            <a:extLst>
              <a:ext uri="{FF2B5EF4-FFF2-40B4-BE49-F238E27FC236}">
                <a16:creationId xmlns:a16="http://schemas.microsoft.com/office/drawing/2014/main" id="{1F648E3B-A2BF-477A-8D86-1C22A15E9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795" y="1328594"/>
            <a:ext cx="12096205" cy="10450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Ветви власти в Республике Беларусь </a:t>
            </a:r>
            <a:endParaRPr lang="ru-BY" sz="3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11474EA3-2578-4701-BA2B-C53CA51E0B9C}"/>
              </a:ext>
            </a:extLst>
          </p:cNvPr>
          <p:cNvSpPr txBox="1">
            <a:spLocks/>
          </p:cNvSpPr>
          <p:nvPr/>
        </p:nvSpPr>
        <p:spPr>
          <a:xfrm>
            <a:off x="221002" y="2621938"/>
            <a:ext cx="5468983" cy="1683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Законодательную власть </a:t>
            </a:r>
          </a:p>
          <a:p>
            <a:pPr marL="0" indent="0" algn="ctr">
              <a:buNone/>
            </a:pP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Национальное собрание Республики Беларусь</a:t>
            </a:r>
            <a:endParaRPr lang="ru-RU" sz="23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Верхняя палата -  Совет Республики Национального собрания Республики Беларусь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Нижняя палата – Палата Представителей Национального собрания Республики Беларусь</a:t>
            </a:r>
            <a:endParaRPr lang="ru-BY" sz="23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5AE82275-AEFB-424F-B3FD-E45C37FC71AC}"/>
              </a:ext>
            </a:extLst>
          </p:cNvPr>
          <p:cNvSpPr txBox="1">
            <a:spLocks/>
          </p:cNvSpPr>
          <p:nvPr/>
        </p:nvSpPr>
        <p:spPr>
          <a:xfrm>
            <a:off x="6694489" y="2870753"/>
            <a:ext cx="5059926" cy="17613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Исполнительную власть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Правительство - Совет Министров, который является центральным органом государственного управления</a:t>
            </a:r>
            <a:endParaRPr lang="ru-BY" sz="1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B19908BA-BCF6-463C-A820-B403765D8533}"/>
              </a:ext>
            </a:extLst>
          </p:cNvPr>
          <p:cNvSpPr txBox="1">
            <a:spLocks/>
          </p:cNvSpPr>
          <p:nvPr/>
        </p:nvSpPr>
        <p:spPr>
          <a:xfrm>
            <a:off x="3466011" y="4997339"/>
            <a:ext cx="5356131" cy="11749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Судебная власть принадлежит судам.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 состоит из Конституционного Суда и системы судов общей юрисдикции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BY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11ED185C-AA76-4039-AF9C-96C8CF3F6264}"/>
              </a:ext>
            </a:extLst>
          </p:cNvPr>
          <p:cNvCxnSpPr>
            <a:cxnSpLocks/>
          </p:cNvCxnSpPr>
          <p:nvPr/>
        </p:nvCxnSpPr>
        <p:spPr>
          <a:xfrm flipH="1">
            <a:off x="3227952" y="1999892"/>
            <a:ext cx="319081" cy="4668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7C4286D5-6ECE-44FA-9AE6-C9E5BF6B5053}"/>
              </a:ext>
            </a:extLst>
          </p:cNvPr>
          <p:cNvCxnSpPr/>
          <p:nvPr/>
        </p:nvCxnSpPr>
        <p:spPr>
          <a:xfrm>
            <a:off x="5892814" y="2053761"/>
            <a:ext cx="394317" cy="26222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E38A10DD-5956-4FAC-A882-6A51718C0C73}"/>
              </a:ext>
            </a:extLst>
          </p:cNvPr>
          <p:cNvCxnSpPr>
            <a:cxnSpLocks/>
          </p:cNvCxnSpPr>
          <p:nvPr/>
        </p:nvCxnSpPr>
        <p:spPr>
          <a:xfrm>
            <a:off x="8822142" y="2050389"/>
            <a:ext cx="402310" cy="8020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75AB30DD-1DC3-47AF-A260-8B778455FB04}"/>
              </a:ext>
            </a:extLst>
          </p:cNvPr>
          <p:cNvSpPr/>
          <p:nvPr/>
        </p:nvSpPr>
        <p:spPr>
          <a:xfrm>
            <a:off x="2386149" y="1279122"/>
            <a:ext cx="7280365" cy="62885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EDF02074-A4F6-4B05-A46E-AE1A0FBF44D1}"/>
              </a:ext>
            </a:extLst>
          </p:cNvPr>
          <p:cNvSpPr/>
          <p:nvPr/>
        </p:nvSpPr>
        <p:spPr>
          <a:xfrm>
            <a:off x="221002" y="2544579"/>
            <a:ext cx="5468984" cy="19117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A7428C60-2D4E-4CC2-A624-D624C390334D}"/>
              </a:ext>
            </a:extLst>
          </p:cNvPr>
          <p:cNvSpPr/>
          <p:nvPr/>
        </p:nvSpPr>
        <p:spPr>
          <a:xfrm>
            <a:off x="6694488" y="2875717"/>
            <a:ext cx="5076021" cy="175634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5E31A55A-835A-4EBD-8A6B-707C8ACB2D73}"/>
              </a:ext>
            </a:extLst>
          </p:cNvPr>
          <p:cNvSpPr/>
          <p:nvPr/>
        </p:nvSpPr>
        <p:spPr>
          <a:xfrm>
            <a:off x="3387494" y="4802870"/>
            <a:ext cx="5569810" cy="132796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990471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2075379-5FDC-4E7B-9516-46125B39B4EF}"/>
              </a:ext>
            </a:extLst>
          </p:cNvPr>
          <p:cNvSpPr/>
          <p:nvPr/>
        </p:nvSpPr>
        <p:spPr>
          <a:xfrm>
            <a:off x="-43245" y="0"/>
            <a:ext cx="12278490" cy="6858000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3387493" y="-6057"/>
            <a:ext cx="8813274" cy="935317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C1119E-72FF-40ED-A121-FB1DA40A71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02" y="167111"/>
            <a:ext cx="2541156" cy="655006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597879" y="95797"/>
            <a:ext cx="7172630" cy="8360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ea typeface="Roboto Medium" panose="02000000000000000000" pitchFamily="2" charset="0"/>
                <a:cs typeface="Times New Roman" panose="02020603050405020304" pitchFamily="18" charset="0"/>
              </a:rPr>
              <a:t>ЗАКОНОДАТЕЛЬНАЯ ВЛАСТЬ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0" y="978731"/>
            <a:ext cx="104832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бъект 2">
            <a:extLst>
              <a:ext uri="{FF2B5EF4-FFF2-40B4-BE49-F238E27FC236}">
                <a16:creationId xmlns:a16="http://schemas.microsoft.com/office/drawing/2014/main" id="{11474EA3-2578-4701-BA2B-C53CA51E0B9C}"/>
              </a:ext>
            </a:extLst>
          </p:cNvPr>
          <p:cNvSpPr txBox="1">
            <a:spLocks/>
          </p:cNvSpPr>
          <p:nvPr/>
        </p:nvSpPr>
        <p:spPr>
          <a:xfrm>
            <a:off x="221002" y="914731"/>
            <a:ext cx="9438448" cy="5333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Законодательная власть:</a:t>
            </a:r>
          </a:p>
          <a:p>
            <a:pPr marL="0" indent="0" algn="ctr">
              <a:buNone/>
            </a:pPr>
            <a:r>
              <a:rPr lang="ru-RU" sz="18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Верхняя палата 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Совет Республики Национального собрания Республики Беларусь, в его состав входят 64 члена: по 8 членов избирается от каждой области и города Минска тайным голосованием на заседаниях местных Советов депутатов базового уровня соответствующих административно-территориальных единиц, 8 членов Совета Республики назначает Президент. </a:t>
            </a:r>
          </a:p>
          <a:p>
            <a:pPr marL="0" indent="0" algn="ctr">
              <a:buNone/>
            </a:pPr>
            <a:r>
              <a:rPr lang="ru-RU" sz="18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Совета Республики Национального собрания Республики Беларусь – Кочанова Наталья Ивановна</a:t>
            </a:r>
          </a:p>
          <a:p>
            <a:pPr marL="0" indent="0" algn="ctr">
              <a:buNone/>
            </a:pP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endParaRPr lang="ru-RU" sz="1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8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Нижняя палата 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Палата Представителей Национального собрания Республики Беларусь, срок полномочий составляет 5 лет, 110 депутатов, которые избираются по избирательным округам и представляют интересы граждан. </a:t>
            </a:r>
          </a:p>
          <a:p>
            <a:pPr marL="0" indent="0" algn="ctr">
              <a:buNone/>
            </a:pPr>
            <a:r>
              <a:rPr lang="ru-RU" sz="18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Палаты представителей - Сергеенко Игорь Петрович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endParaRPr lang="ru-BY" sz="1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https://www.house.gov.by/images/storage/person/000683_2404083372.jpg">
            <a:extLst>
              <a:ext uri="{FF2B5EF4-FFF2-40B4-BE49-F238E27FC236}">
                <a16:creationId xmlns:a16="http://schemas.microsoft.com/office/drawing/2014/main" id="{532C3206-33AD-4EC7-938D-0D2EE85C2E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ECD5389-C496-4D25-B360-126BFCD53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49" y="4149192"/>
            <a:ext cx="1926000" cy="2566394"/>
          </a:xfrm>
          <a:prstGeom prst="rect">
            <a:avLst/>
          </a:prstGeom>
        </p:spPr>
      </p:pic>
      <p:sp>
        <p:nvSpPr>
          <p:cNvPr id="8" name="AutoShape 4" descr="https://www.sovrep.gov.by/images/storage/person/000683_366017.jpg">
            <a:extLst>
              <a:ext uri="{FF2B5EF4-FFF2-40B4-BE49-F238E27FC236}">
                <a16:creationId xmlns:a16="http://schemas.microsoft.com/office/drawing/2014/main" id="{09009F72-9908-43E0-B715-95222D1CBC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F9CA40F-37F8-426A-826E-96CF5CD72B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49" y="1333035"/>
            <a:ext cx="1809750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529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2075379-5FDC-4E7B-9516-46125B39B4EF}"/>
              </a:ext>
            </a:extLst>
          </p:cNvPr>
          <p:cNvSpPr/>
          <p:nvPr/>
        </p:nvSpPr>
        <p:spPr>
          <a:xfrm>
            <a:off x="0" y="-6057"/>
            <a:ext cx="12278490" cy="6858000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3387493" y="-6057"/>
            <a:ext cx="8813274" cy="935317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C1119E-72FF-40ED-A121-FB1DA40A71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02" y="167111"/>
            <a:ext cx="2541156" cy="655006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597879" y="95797"/>
            <a:ext cx="7172630" cy="8360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ea typeface="Roboto Medium" panose="02000000000000000000" pitchFamily="2" charset="0"/>
                <a:cs typeface="Times New Roman" panose="02020603050405020304" pitchFamily="18" charset="0"/>
              </a:rPr>
              <a:t>ИСПОЛНИТЕЛЬНАЯ ВЛАСТЬ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0" y="978731"/>
            <a:ext cx="104832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бъект 2">
            <a:extLst>
              <a:ext uri="{FF2B5EF4-FFF2-40B4-BE49-F238E27FC236}">
                <a16:creationId xmlns:a16="http://schemas.microsoft.com/office/drawing/2014/main" id="{11474EA3-2578-4701-BA2B-C53CA51E0B9C}"/>
              </a:ext>
            </a:extLst>
          </p:cNvPr>
          <p:cNvSpPr txBox="1">
            <a:spLocks/>
          </p:cNvSpPr>
          <p:nvPr/>
        </p:nvSpPr>
        <p:spPr>
          <a:xfrm>
            <a:off x="421491" y="822173"/>
            <a:ext cx="9438448" cy="55184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Исполнительная власть:</a:t>
            </a:r>
          </a:p>
          <a:p>
            <a:pPr marL="0" indent="0" algn="ctr">
              <a:buNone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Исполнительную власть осуществляет Правительство - Совет Министров, который является центральным органом государственного управления. Возглавляет Правительство Премьер-министр, который назначается Президентом Республики Беларусь с предварительного согласия Палаты представителей.</a:t>
            </a:r>
          </a:p>
          <a:p>
            <a:pPr marL="0" indent="0" algn="ctr">
              <a:buNone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Премьер-министр Республики Беларусь - Турчин Александр Генрихович </a:t>
            </a:r>
          </a:p>
          <a:p>
            <a:pPr marL="0" indent="0" algn="ctr">
              <a:buNone/>
            </a:pP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заместитель Премьер-министра Республики Беларусь -                                    Снопков Николай Геннадьевич</a:t>
            </a:r>
          </a:p>
          <a:p>
            <a:pPr marL="0" indent="0" algn="ctr">
              <a:buNone/>
            </a:pPr>
            <a:endParaRPr lang="ru-RU" sz="20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Правительства входят заместители Премьер-министра и министры, а также могут входить руководители других государственных органов и организаций.</a:t>
            </a:r>
            <a:endParaRPr lang="ru-BY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4" descr="https://www.sovrep.gov.by/images/storage/person/000683_366017.jpg">
            <a:extLst>
              <a:ext uri="{FF2B5EF4-FFF2-40B4-BE49-F238E27FC236}">
                <a16:creationId xmlns:a16="http://schemas.microsoft.com/office/drawing/2014/main" id="{09009F72-9908-43E0-B715-95222D1CBC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sp>
        <p:nvSpPr>
          <p:cNvPr id="2" name="AutoShape 2" descr="https://www.government.by/upload/docs/fileca2389c966337f0d.jpg">
            <a:extLst>
              <a:ext uri="{FF2B5EF4-FFF2-40B4-BE49-F238E27FC236}">
                <a16:creationId xmlns:a16="http://schemas.microsoft.com/office/drawing/2014/main" id="{2E0224BD-513F-4936-9384-BB491811CF5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0D330492-45A9-4C67-881E-AA3D5C49C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46843" y="3356414"/>
            <a:ext cx="1791921" cy="3396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А.Г. Турчин</a:t>
            </a:r>
            <a:endParaRPr lang="ru-BY" sz="18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4" descr="https://www.government.by/upload/docs/file9a6e0eb9cf836363.jpg">
            <a:extLst>
              <a:ext uri="{FF2B5EF4-FFF2-40B4-BE49-F238E27FC236}">
                <a16:creationId xmlns:a16="http://schemas.microsoft.com/office/drawing/2014/main" id="{49BBC19A-4D92-4316-894D-6509FCA9C6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120B969-3218-4E3D-9A98-C08A73918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6428" y="3808198"/>
            <a:ext cx="1472750" cy="1936889"/>
          </a:xfrm>
          <a:prstGeom prst="rect">
            <a:avLst/>
          </a:prstGeom>
        </p:spPr>
      </p:pic>
      <p:sp>
        <p:nvSpPr>
          <p:cNvPr id="17" name="Объект 2">
            <a:extLst>
              <a:ext uri="{FF2B5EF4-FFF2-40B4-BE49-F238E27FC236}">
                <a16:creationId xmlns:a16="http://schemas.microsoft.com/office/drawing/2014/main" id="{636B0BBF-D793-4D47-8D32-BD493039AB01}"/>
              </a:ext>
            </a:extLst>
          </p:cNvPr>
          <p:cNvSpPr txBox="1">
            <a:spLocks/>
          </p:cNvSpPr>
          <p:nvPr/>
        </p:nvSpPr>
        <p:spPr>
          <a:xfrm>
            <a:off x="9816120" y="5781011"/>
            <a:ext cx="1791921" cy="3396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Н.Г. Снопков</a:t>
            </a:r>
            <a:endParaRPr lang="ru-BY" sz="18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government.by/sites/default/files/styles/large/public/avatars/2025-03/IMG_8512.JPG?itok=9Zg2tPFq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7203" y="1311666"/>
            <a:ext cx="1291200" cy="193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675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2075379-5FDC-4E7B-9516-46125B39B4EF}"/>
              </a:ext>
            </a:extLst>
          </p:cNvPr>
          <p:cNvSpPr/>
          <p:nvPr/>
        </p:nvSpPr>
        <p:spPr>
          <a:xfrm>
            <a:off x="0" y="-6057"/>
            <a:ext cx="12278490" cy="6858000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3387493" y="-6057"/>
            <a:ext cx="8813274" cy="935317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C1119E-72FF-40ED-A121-FB1DA40A71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02" y="167111"/>
            <a:ext cx="2541156" cy="655006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597879" y="95797"/>
            <a:ext cx="7172630" cy="8360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ea typeface="Roboto Medium" panose="02000000000000000000" pitchFamily="2" charset="0"/>
                <a:cs typeface="Times New Roman" panose="02020603050405020304" pitchFamily="18" charset="0"/>
              </a:rPr>
              <a:t>СУДЕБНАЯ ВЛАСТЬ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0" y="978731"/>
            <a:ext cx="104832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бъект 2">
            <a:extLst>
              <a:ext uri="{FF2B5EF4-FFF2-40B4-BE49-F238E27FC236}">
                <a16:creationId xmlns:a16="http://schemas.microsoft.com/office/drawing/2014/main" id="{11474EA3-2578-4701-BA2B-C53CA51E0B9C}"/>
              </a:ext>
            </a:extLst>
          </p:cNvPr>
          <p:cNvSpPr txBox="1">
            <a:spLocks/>
          </p:cNvSpPr>
          <p:nvPr/>
        </p:nvSpPr>
        <p:spPr>
          <a:xfrm>
            <a:off x="647914" y="822173"/>
            <a:ext cx="9438448" cy="55184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Судебная власть:</a:t>
            </a:r>
          </a:p>
          <a:p>
            <a:pPr marL="0" indent="0" algn="ctr">
              <a:buNone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Судебная власть принадлежит судам. Она состоит из Конституционного Суда и системы судов общей юрисдикции. Контроль за конституционностью нормативных правовых актов в государстве осуществляет Конституционный Суд Республики Беларусь.</a:t>
            </a:r>
          </a:p>
          <a:p>
            <a:pPr marL="0" indent="0" algn="ctr">
              <a:buNone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Конституционного Суда Республики Беларусь -             </a:t>
            </a:r>
          </a:p>
          <a:p>
            <a:pPr marL="0" indent="0" algn="ctr">
              <a:buNone/>
            </a:pP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Сивец Сергей Михайлович</a:t>
            </a:r>
          </a:p>
          <a:p>
            <a:pPr marL="0" indent="0" algn="ctr">
              <a:buNone/>
            </a:pP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Председателя Конституционного Суда Республики Беларусь- Карпович Наталья Александровна</a:t>
            </a:r>
          </a:p>
          <a:p>
            <a:pPr marL="0" indent="0" algn="ctr">
              <a:buNone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Верховный Суд возглавляет систему судов общей юрисдикции и является высшим судебным органом по гражданским, уголовным, административным и экономическим делам.</a:t>
            </a:r>
            <a:endParaRPr lang="ru-BY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4" descr="https://www.sovrep.gov.by/images/storage/person/000683_366017.jpg">
            <a:extLst>
              <a:ext uri="{FF2B5EF4-FFF2-40B4-BE49-F238E27FC236}">
                <a16:creationId xmlns:a16="http://schemas.microsoft.com/office/drawing/2014/main" id="{09009F72-9908-43E0-B715-95222D1CBC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sp>
        <p:nvSpPr>
          <p:cNvPr id="2" name="AutoShape 2" descr="https://www.government.by/upload/docs/fileca2389c966337f0d.jpg">
            <a:extLst>
              <a:ext uri="{FF2B5EF4-FFF2-40B4-BE49-F238E27FC236}">
                <a16:creationId xmlns:a16="http://schemas.microsoft.com/office/drawing/2014/main" id="{2E0224BD-513F-4936-9384-BB491811CF5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sp>
        <p:nvSpPr>
          <p:cNvPr id="4" name="AutoShape 4" descr="https://www.government.by/upload/docs/file9a6e0eb9cf836363.jpg">
            <a:extLst>
              <a:ext uri="{FF2B5EF4-FFF2-40B4-BE49-F238E27FC236}">
                <a16:creationId xmlns:a16="http://schemas.microsoft.com/office/drawing/2014/main" id="{49BBC19A-4D92-4316-894D-6509FCA9C6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pic>
        <p:nvPicPr>
          <p:cNvPr id="6148" name="Picture 4" descr="http://www.kc.gov.by/Data/Img/%D0%9A%D0%B0%D1%80%D0%BF%D0%BE%D0%B2%D0%B8%D1%87%204.jpg">
            <a:extLst>
              <a:ext uri="{FF2B5EF4-FFF2-40B4-BE49-F238E27FC236}">
                <a16:creationId xmlns:a16="http://schemas.microsoft.com/office/drawing/2014/main" id="{BE1FC1F2-4D40-454B-A08C-88066F9D6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9387" y="3984170"/>
            <a:ext cx="1430312" cy="214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Объект 2">
            <a:extLst>
              <a:ext uri="{FF2B5EF4-FFF2-40B4-BE49-F238E27FC236}">
                <a16:creationId xmlns:a16="http://schemas.microsoft.com/office/drawing/2014/main" id="{DFEE0491-8116-4DF8-B108-051793DF2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37221" y="3468410"/>
            <a:ext cx="1864065" cy="3396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С.М. Сивец</a:t>
            </a:r>
            <a:endParaRPr lang="ru-BY" sz="18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DDEC2F42-98C1-4BC0-BD44-12B45FA788C5}"/>
              </a:ext>
            </a:extLst>
          </p:cNvPr>
          <p:cNvSpPr txBox="1">
            <a:spLocks/>
          </p:cNvSpPr>
          <p:nvPr/>
        </p:nvSpPr>
        <p:spPr>
          <a:xfrm>
            <a:off x="10118678" y="6151156"/>
            <a:ext cx="1791921" cy="3396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Н.А. Карпович</a:t>
            </a:r>
            <a:endParaRPr lang="ru-BY" sz="18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kc.gov.by/Data/Img/%D0%A1%D0%B8%D0%B2%D0%B5%D1%86_20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053" y="1320253"/>
            <a:ext cx="1430400" cy="214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3470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750F872-7968-4FC1-B25E-E9ABEF3EC6AA}"/>
              </a:ext>
            </a:extLst>
          </p:cNvPr>
          <p:cNvSpPr/>
          <p:nvPr/>
        </p:nvSpPr>
        <p:spPr>
          <a:xfrm>
            <a:off x="0" y="-2262"/>
            <a:ext cx="12278490" cy="6858000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3387493" y="-6057"/>
            <a:ext cx="8813274" cy="935317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C1119E-72FF-40ED-A121-FB1DA40A71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02" y="167111"/>
            <a:ext cx="2541156" cy="655006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988526" y="0"/>
            <a:ext cx="7781983" cy="964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ea typeface="Roboto Medium" panose="02000000000000000000" pitchFamily="2" charset="0"/>
                <a:cs typeface="Times New Roman" panose="02020603050405020304" pitchFamily="18" charset="0"/>
              </a:rPr>
              <a:t>ВСЕБЕЛОРУССКОЕ НАРОДНОЕ СОБРАНИЕ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0" y="978731"/>
            <a:ext cx="104832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бъект 2">
            <a:extLst>
              <a:ext uri="{FF2B5EF4-FFF2-40B4-BE49-F238E27FC236}">
                <a16:creationId xmlns:a16="http://schemas.microsoft.com/office/drawing/2014/main" id="{1F648E3B-A2BF-477A-8D86-1C22A15E9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84" y="1383676"/>
            <a:ext cx="8268789" cy="500362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ВНС (Всебелорусское народное собрание)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высший представительный орган народовластия Республики Беларусь, определяющий стратегические направления развития общества и государства, обеспечивающий незыблемость конституционного строя, преемственность поколений и гражданское согласие. 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становлена постоянная максимальная численность делегатов ВНС – 1200 чел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овек.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 срок полномочий ВНС (5 лет) и периодичность заседаний (не реже 1 раза в год)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Председателем Всебелорусского народного собрания седьмого созыва избран Президент Республики Беларусь Александр Григорьевич Лукашенко.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149BDEA-C831-483B-847F-49808E9379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586" r="15977"/>
          <a:stretch/>
        </p:blipFill>
        <p:spPr>
          <a:xfrm>
            <a:off x="8873271" y="1440071"/>
            <a:ext cx="3168763" cy="245974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08F6E3-C879-43C2-A78E-EADCB382A5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3880"/>
          <a:stretch/>
        </p:blipFill>
        <p:spPr>
          <a:xfrm>
            <a:off x="8873271" y="4061842"/>
            <a:ext cx="3168763" cy="232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045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C77CAFF-0A8A-48E8-9A53-D7E8BFB3E28B}"/>
              </a:ext>
            </a:extLst>
          </p:cNvPr>
          <p:cNvSpPr/>
          <p:nvPr/>
        </p:nvSpPr>
        <p:spPr>
          <a:xfrm>
            <a:off x="0" y="-2262"/>
            <a:ext cx="12278490" cy="6858000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3387493" y="-6057"/>
            <a:ext cx="8813274" cy="935317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>
                <a:solidFill>
                  <a:prstClr val="white"/>
                </a:solidFill>
                <a:latin typeface="Times New Roman" panose="02020603050405020304" pitchFamily="18" charset="0"/>
                <a:ea typeface="Roboto Medium" panose="02000000000000000000" pitchFamily="2" charset="0"/>
                <a:cs typeface="Times New Roman" panose="02020603050405020304" pitchFamily="18" charset="0"/>
              </a:rPr>
              <a:t>ВСЕБЕЛОРУССКОЕ НАРОДНОЕ СОБРАНИЕ</a:t>
            </a:r>
            <a:endParaRPr lang="ru-RU" sz="2800" dirty="0">
              <a:solidFill>
                <a:prstClr val="white"/>
              </a:solidFill>
              <a:latin typeface="Times New Roman" panose="02020603050405020304" pitchFamily="18" charset="0"/>
              <a:ea typeface="Roboto Medium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C1119E-72FF-40ED-A121-FB1DA40A71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02" y="167111"/>
            <a:ext cx="2541156" cy="655006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597879" y="0"/>
            <a:ext cx="7172630" cy="964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ea typeface="Roboto Medium" panose="02000000000000000000" pitchFamily="2" charset="0"/>
              <a:cs typeface="Times New Roman" panose="02020603050405020304" pitchFamily="18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0" y="978731"/>
            <a:ext cx="104832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бъект 2">
            <a:extLst>
              <a:ext uri="{FF2B5EF4-FFF2-40B4-BE49-F238E27FC236}">
                <a16:creationId xmlns:a16="http://schemas.microsoft.com/office/drawing/2014/main" id="{1F648E3B-A2BF-477A-8D86-1C22A15E9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234" y="1300201"/>
            <a:ext cx="11568022" cy="555553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первом заседании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Всебелорусского народного собрания утверждены 2 ВАЖНЫХ документа:</a:t>
            </a:r>
          </a:p>
          <a:p>
            <a:pPr algn="just">
              <a:buFontTx/>
              <a:buChar char="-"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НАЦИОНАЛЬНОЙ БЕЗОПАСНОСТИ;</a:t>
            </a:r>
          </a:p>
          <a:p>
            <a:pPr algn="just">
              <a:buFontTx/>
              <a:buChar char="-"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ВОЕННАЯ ДОКТРИНА.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национальной безопасности и Военная доктрина – 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основополагающие документы, регламентирующие подходы государства к обеспечению собственной безопасности в различных сферах с учетом геополитических изменений в мире, применение военной силы в рамках реагирования на имеющиеся вызовы и угрозы.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утверждение обоих документов делегаты ВНС проголосовали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единогласно. </a:t>
            </a:r>
            <a:br>
              <a:rPr lang="ru-RU" dirty="0"/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83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C77CAFF-0A8A-48E8-9A53-D7E8BFB3E28B}"/>
              </a:ext>
            </a:extLst>
          </p:cNvPr>
          <p:cNvSpPr/>
          <p:nvPr/>
        </p:nvSpPr>
        <p:spPr>
          <a:xfrm>
            <a:off x="0" y="-2262"/>
            <a:ext cx="12278490" cy="6858000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3387493" y="-6057"/>
            <a:ext cx="8813274" cy="935317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>
                <a:solidFill>
                  <a:prstClr val="white"/>
                </a:solidFill>
                <a:latin typeface="Times New Roman" panose="02020603050405020304" pitchFamily="18" charset="0"/>
                <a:ea typeface="Roboto Medium" panose="02000000000000000000" pitchFamily="2" charset="0"/>
                <a:cs typeface="Times New Roman" panose="02020603050405020304" pitchFamily="18" charset="0"/>
              </a:rPr>
              <a:t>ВСЕБЕЛОРУССКОЕ НАРОДНОЕ СОБРАНИЕ</a:t>
            </a:r>
            <a:endParaRPr lang="ru-RU" sz="2800" dirty="0">
              <a:solidFill>
                <a:prstClr val="white"/>
              </a:solidFill>
              <a:latin typeface="Times New Roman" panose="02020603050405020304" pitchFamily="18" charset="0"/>
              <a:ea typeface="Roboto Medium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C1119E-72FF-40ED-A121-FB1DA40A71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02" y="167111"/>
            <a:ext cx="2541156" cy="655006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597879" y="0"/>
            <a:ext cx="7172630" cy="964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ea typeface="Roboto Medium" panose="02000000000000000000" pitchFamily="2" charset="0"/>
              <a:cs typeface="Times New Roman" panose="02020603050405020304" pitchFamily="18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0" y="978731"/>
            <a:ext cx="104832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бъект 2">
            <a:extLst>
              <a:ext uri="{FF2B5EF4-FFF2-40B4-BE49-F238E27FC236}">
                <a16:creationId xmlns:a16="http://schemas.microsoft.com/office/drawing/2014/main" id="{1F648E3B-A2BF-477A-8D86-1C22A15E9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234" y="1300201"/>
            <a:ext cx="8234584" cy="55555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Александр Лукашенко выступил 18 декабря 2025 года с Посланием к народу и Парламенту под девизом 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«Время конкретных дел»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определив стратегические ориентиры новой пятилетки: технологический суверенитет, локализацию производств, энергетическую независимость, развитие IT и туризма, укрепление регионов.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втором заседании: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 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социально-экономического развития на 2026–2030 годы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Обновлён судейский корпус (избраны судьи Конституционного Суда и Верховного Суда);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Избраны Заместитель Председателя и Президиум ВНС;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решения приняты делегатами единогласно.</a:t>
            </a:r>
          </a:p>
          <a:p>
            <a:pPr marL="0" indent="0" algn="just">
              <a:buNone/>
            </a:pP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8960" y="4222529"/>
            <a:ext cx="3638740" cy="20467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6100" y="1803188"/>
            <a:ext cx="3641600" cy="20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965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2075379-5FDC-4E7B-9516-46125B39B4EF}"/>
              </a:ext>
            </a:extLst>
          </p:cNvPr>
          <p:cNvSpPr/>
          <p:nvPr/>
        </p:nvSpPr>
        <p:spPr>
          <a:xfrm>
            <a:off x="-43245" y="0"/>
            <a:ext cx="12278490" cy="6858000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3387493" y="-6057"/>
            <a:ext cx="8813274" cy="935317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C1119E-72FF-40ED-A121-FB1DA40A71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02" y="167111"/>
            <a:ext cx="2541156" cy="655006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597879" y="95797"/>
            <a:ext cx="7172630" cy="8360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ea typeface="Roboto Medium" panose="02000000000000000000" pitchFamily="2" charset="0"/>
                <a:cs typeface="Times New Roman" panose="02020603050405020304" pitchFamily="18" charset="0"/>
              </a:rPr>
              <a:t>ВЕТВИ ВЛАСТИ ВИТЕБСКОЙ ОБЛАСТИ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0" y="978731"/>
            <a:ext cx="104832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бъект 2">
            <a:extLst>
              <a:ext uri="{FF2B5EF4-FFF2-40B4-BE49-F238E27FC236}">
                <a16:creationId xmlns:a16="http://schemas.microsoft.com/office/drawing/2014/main" id="{1F648E3B-A2BF-477A-8D86-1C22A15E9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795" y="1319402"/>
            <a:ext cx="12096205" cy="56017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Областной уровень</a:t>
            </a:r>
            <a:endParaRPr lang="ru-BY" sz="3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5AE82275-AEFB-424F-B3FD-E45C37FC71AC}"/>
              </a:ext>
            </a:extLst>
          </p:cNvPr>
          <p:cNvSpPr txBox="1">
            <a:spLocks/>
          </p:cNvSpPr>
          <p:nvPr/>
        </p:nvSpPr>
        <p:spPr>
          <a:xfrm>
            <a:off x="486489" y="2750125"/>
            <a:ext cx="5059926" cy="1570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Исполнительная власть:</a:t>
            </a:r>
          </a:p>
          <a:p>
            <a:pPr marL="0" indent="0" algn="ctr">
              <a:buNone/>
            </a:pP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Витебского областного исполнительного комитета –                                  Александр Николаевич Рогожник</a:t>
            </a:r>
            <a:endParaRPr lang="ru-BY" sz="16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11ED185C-AA76-4039-AF9C-96C8CF3F6264}"/>
              </a:ext>
            </a:extLst>
          </p:cNvPr>
          <p:cNvCxnSpPr>
            <a:cxnSpLocks/>
          </p:cNvCxnSpPr>
          <p:nvPr/>
        </p:nvCxnSpPr>
        <p:spPr>
          <a:xfrm flipH="1">
            <a:off x="3227952" y="1999892"/>
            <a:ext cx="319081" cy="4668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E38A10DD-5956-4FAC-A882-6A51718C0C73}"/>
              </a:ext>
            </a:extLst>
          </p:cNvPr>
          <p:cNvCxnSpPr>
            <a:cxnSpLocks/>
          </p:cNvCxnSpPr>
          <p:nvPr/>
        </p:nvCxnSpPr>
        <p:spPr>
          <a:xfrm>
            <a:off x="8822142" y="2050389"/>
            <a:ext cx="295732" cy="5131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75AB30DD-1DC3-47AF-A260-8B778455FB04}"/>
              </a:ext>
            </a:extLst>
          </p:cNvPr>
          <p:cNvSpPr/>
          <p:nvPr/>
        </p:nvSpPr>
        <p:spPr>
          <a:xfrm>
            <a:off x="1532709" y="1279122"/>
            <a:ext cx="9204960" cy="62885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EDF02074-A4F6-4B05-A46E-AE1A0FBF44D1}"/>
              </a:ext>
            </a:extLst>
          </p:cNvPr>
          <p:cNvSpPr/>
          <p:nvPr/>
        </p:nvSpPr>
        <p:spPr>
          <a:xfrm>
            <a:off x="221002" y="2544579"/>
            <a:ext cx="5468984" cy="404781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A7428C60-2D4E-4CC2-A624-D624C390334D}"/>
              </a:ext>
            </a:extLst>
          </p:cNvPr>
          <p:cNvSpPr/>
          <p:nvPr/>
        </p:nvSpPr>
        <p:spPr>
          <a:xfrm>
            <a:off x="6678394" y="2606916"/>
            <a:ext cx="5076021" cy="398547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79F6D8C1-BD29-4476-8F46-56BF8E53B383}"/>
              </a:ext>
            </a:extLst>
          </p:cNvPr>
          <p:cNvSpPr txBox="1">
            <a:spLocks/>
          </p:cNvSpPr>
          <p:nvPr/>
        </p:nvSpPr>
        <p:spPr>
          <a:xfrm>
            <a:off x="6678394" y="2750126"/>
            <a:ext cx="5059926" cy="1570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Представительная власть:</a:t>
            </a:r>
          </a:p>
          <a:p>
            <a:pPr marL="0" indent="0" algn="ctr">
              <a:buNone/>
            </a:pP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Витебского областного                  Совета депутатов –                                                 Дмитрий Владимирович Демидов</a:t>
            </a:r>
            <a:endParaRPr lang="ru-BY" sz="16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Александр Субботин: мечтаю, чтобы гости Витебской области, посетив ее  однажды, возвращались вновь">
            <a:extLst>
              <a:ext uri="{FF2B5EF4-FFF2-40B4-BE49-F238E27FC236}">
                <a16:creationId xmlns:a16="http://schemas.microsoft.com/office/drawing/2014/main" id="{4FBF7624-F899-4CE9-8EB8-B76631BC58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sp>
        <p:nvSpPr>
          <p:cNvPr id="6" name="AutoShape 4" descr="Дмитрий Демидов покинул пост председателя Новополоцкого горисполкома |  Новополоцк | Новости Новополоцка | Новополоцк сегодня">
            <a:extLst>
              <a:ext uri="{FF2B5EF4-FFF2-40B4-BE49-F238E27FC236}">
                <a16:creationId xmlns:a16="http://schemas.microsoft.com/office/drawing/2014/main" id="{A8FA90C7-223B-433E-94D8-40C624E7AD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1EF891D-202D-44F8-A9D3-445B03EBEA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94" r="23514"/>
          <a:stretch/>
        </p:blipFill>
        <p:spPr>
          <a:xfrm>
            <a:off x="8246586" y="4001468"/>
            <a:ext cx="1939636" cy="246656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807" y="4107247"/>
            <a:ext cx="2025373" cy="225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561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2075379-5FDC-4E7B-9516-46125B39B4EF}"/>
              </a:ext>
            </a:extLst>
          </p:cNvPr>
          <p:cNvSpPr/>
          <p:nvPr/>
        </p:nvSpPr>
        <p:spPr>
          <a:xfrm>
            <a:off x="-43245" y="0"/>
            <a:ext cx="12278490" cy="6858000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3387493" y="-6057"/>
            <a:ext cx="8813274" cy="935317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C1119E-72FF-40ED-A121-FB1DA40A71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02" y="167111"/>
            <a:ext cx="2541156" cy="655006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597879" y="95797"/>
            <a:ext cx="7172630" cy="8360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ea typeface="Roboto Medium" panose="02000000000000000000" pitchFamily="2" charset="0"/>
                <a:cs typeface="Times New Roman" panose="02020603050405020304" pitchFamily="18" charset="0"/>
              </a:rPr>
              <a:t>ВЕТВИ ВЛАСТИ ГОРОДА ВИТЕБСКА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0" y="978731"/>
            <a:ext cx="104832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бъект 2">
            <a:extLst>
              <a:ext uri="{FF2B5EF4-FFF2-40B4-BE49-F238E27FC236}">
                <a16:creationId xmlns:a16="http://schemas.microsoft.com/office/drawing/2014/main" id="{1F648E3B-A2BF-477A-8D86-1C22A15E9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795" y="1319402"/>
            <a:ext cx="12096205" cy="56017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уровень</a:t>
            </a:r>
            <a:endParaRPr lang="ru-BY" sz="3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5AE82275-AEFB-424F-B3FD-E45C37FC71AC}"/>
              </a:ext>
            </a:extLst>
          </p:cNvPr>
          <p:cNvSpPr txBox="1">
            <a:spLocks/>
          </p:cNvSpPr>
          <p:nvPr/>
        </p:nvSpPr>
        <p:spPr>
          <a:xfrm>
            <a:off x="486489" y="2689162"/>
            <a:ext cx="5059926" cy="1570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Исполнительная власть:</a:t>
            </a:r>
          </a:p>
          <a:p>
            <a:pPr marL="0" indent="0" algn="ctr">
              <a:buNone/>
            </a:pP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Витебского городского исполнительного комитета –                                   Алексей Михайлович Героев</a:t>
            </a:r>
            <a:endParaRPr lang="ru-BY" sz="16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11ED185C-AA76-4039-AF9C-96C8CF3F6264}"/>
              </a:ext>
            </a:extLst>
          </p:cNvPr>
          <p:cNvCxnSpPr>
            <a:cxnSpLocks/>
          </p:cNvCxnSpPr>
          <p:nvPr/>
        </p:nvCxnSpPr>
        <p:spPr>
          <a:xfrm flipH="1">
            <a:off x="3227952" y="1999892"/>
            <a:ext cx="319081" cy="4668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E38A10DD-5956-4FAC-A882-6A51718C0C73}"/>
              </a:ext>
            </a:extLst>
          </p:cNvPr>
          <p:cNvCxnSpPr>
            <a:cxnSpLocks/>
          </p:cNvCxnSpPr>
          <p:nvPr/>
        </p:nvCxnSpPr>
        <p:spPr>
          <a:xfrm>
            <a:off x="8822142" y="2050389"/>
            <a:ext cx="295732" cy="5131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75AB30DD-1DC3-47AF-A260-8B778455FB04}"/>
              </a:ext>
            </a:extLst>
          </p:cNvPr>
          <p:cNvSpPr/>
          <p:nvPr/>
        </p:nvSpPr>
        <p:spPr>
          <a:xfrm>
            <a:off x="1532709" y="1279122"/>
            <a:ext cx="9204960" cy="62885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EDF02074-A4F6-4B05-A46E-AE1A0FBF44D1}"/>
              </a:ext>
            </a:extLst>
          </p:cNvPr>
          <p:cNvSpPr/>
          <p:nvPr/>
        </p:nvSpPr>
        <p:spPr>
          <a:xfrm>
            <a:off x="221002" y="2544579"/>
            <a:ext cx="5468984" cy="404781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A7428C60-2D4E-4CC2-A624-D624C390334D}"/>
              </a:ext>
            </a:extLst>
          </p:cNvPr>
          <p:cNvSpPr/>
          <p:nvPr/>
        </p:nvSpPr>
        <p:spPr>
          <a:xfrm>
            <a:off x="6678394" y="2606916"/>
            <a:ext cx="5076021" cy="398547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79F6D8C1-BD29-4476-8F46-56BF8E53B383}"/>
              </a:ext>
            </a:extLst>
          </p:cNvPr>
          <p:cNvSpPr txBox="1">
            <a:spLocks/>
          </p:cNvSpPr>
          <p:nvPr/>
        </p:nvSpPr>
        <p:spPr>
          <a:xfrm>
            <a:off x="6678394" y="2715292"/>
            <a:ext cx="5059926" cy="1570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Представительная власть:</a:t>
            </a:r>
          </a:p>
          <a:p>
            <a:pPr marL="0" indent="0" algn="ctr">
              <a:buNone/>
            </a:pP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Витебского городского                  Совета депутатов –                                                  Ольга Вячеславовна Иванова</a:t>
            </a:r>
            <a:endParaRPr lang="ru-BY" sz="16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Александр Субботин: мечтаю, чтобы гости Витебской области, посетив ее  однажды, возвращались вновь">
            <a:extLst>
              <a:ext uri="{FF2B5EF4-FFF2-40B4-BE49-F238E27FC236}">
                <a16:creationId xmlns:a16="http://schemas.microsoft.com/office/drawing/2014/main" id="{4FBF7624-F899-4CE9-8EB8-B76631BC58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sp>
        <p:nvSpPr>
          <p:cNvPr id="6" name="AutoShape 4" descr="Дмитрий Демидов покинул пост председателя Новополоцкого горисполкома |  Новополоцк | Новости Новополоцка | Новополоцк сегодня">
            <a:extLst>
              <a:ext uri="{FF2B5EF4-FFF2-40B4-BE49-F238E27FC236}">
                <a16:creationId xmlns:a16="http://schemas.microsoft.com/office/drawing/2014/main" id="{A8FA90C7-223B-433E-94D8-40C624E7AD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sp>
        <p:nvSpPr>
          <p:cNvPr id="2" name="AutoShape 2" descr="Алексей Героев возглавил Витебский горисполком | Новости | Витебский  областной исполнительный комитет. Официальный сайт.">
            <a:extLst>
              <a:ext uri="{FF2B5EF4-FFF2-40B4-BE49-F238E27FC236}">
                <a16:creationId xmlns:a16="http://schemas.microsoft.com/office/drawing/2014/main" id="{794D952C-564D-491C-B786-EF6B89AA9D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CE379E-9A1F-4B99-A833-162B5EF6C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316" y="3968497"/>
            <a:ext cx="3676016" cy="2449720"/>
          </a:xfrm>
          <a:prstGeom prst="rect">
            <a:avLst/>
          </a:prstGeom>
        </p:spPr>
      </p:pic>
      <p:sp>
        <p:nvSpPr>
          <p:cNvPr id="13" name="AutoShape 4" descr="Опыт работы Парламента детей и учащейся молодежи, реализацию молодежных  проектов и инициатив обсудили в Витебске">
            <a:extLst>
              <a:ext uri="{FF2B5EF4-FFF2-40B4-BE49-F238E27FC236}">
                <a16:creationId xmlns:a16="http://schemas.microsoft.com/office/drawing/2014/main" id="{C76889AB-A2FE-4D46-937D-8B411B3A07A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53CB597-BC32-4900-8960-754095C290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9104" y="3968497"/>
            <a:ext cx="3674580" cy="244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331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2C280B1-A600-42E9-A011-AE320DB5CE3B}"/>
              </a:ext>
            </a:extLst>
          </p:cNvPr>
          <p:cNvSpPr/>
          <p:nvPr/>
        </p:nvSpPr>
        <p:spPr>
          <a:xfrm>
            <a:off x="-43245" y="0"/>
            <a:ext cx="12278490" cy="6858000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2762158" y="-6057"/>
            <a:ext cx="9438609" cy="1690765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C1119E-72FF-40ED-A121-FB1DA40A71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02" y="511822"/>
            <a:ext cx="2541156" cy="655006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960914" y="-1"/>
            <a:ext cx="8809595" cy="17856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Roboto Medium" panose="02000000000000000000" pitchFamily="2" charset="0"/>
                <a:cs typeface="Times New Roman" panose="02020603050405020304" pitchFamily="18" charset="0"/>
              </a:rPr>
              <a:t>ЛИДЕРЫ ОБЩЕСТВЕННЫХ ОБЪЕДИНЕНИЙ И ОБЩЕСТВЕННЫХ ОРГАНИЗАЦИЙ ВИТЕБСКОЙ ОБЛАСТИ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0" y="1785656"/>
            <a:ext cx="104832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867B3FA-2417-4C57-B1F3-382A96EBF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224" y="2952484"/>
            <a:ext cx="2563891" cy="3511416"/>
          </a:xfrm>
          <a:prstGeom prst="rect">
            <a:avLst/>
          </a:prstGeom>
        </p:spPr>
      </p:pic>
      <p:sp>
        <p:nvSpPr>
          <p:cNvPr id="13" name="Объект 2">
            <a:extLst>
              <a:ext uri="{FF2B5EF4-FFF2-40B4-BE49-F238E27FC236}">
                <a16:creationId xmlns:a16="http://schemas.microsoft.com/office/drawing/2014/main" id="{DEBB4A29-6A0B-4D0C-A846-4F50EAB693C0}"/>
              </a:ext>
            </a:extLst>
          </p:cNvPr>
          <p:cNvSpPr txBox="1">
            <a:spLocks/>
          </p:cNvSpPr>
          <p:nvPr/>
        </p:nvSpPr>
        <p:spPr>
          <a:xfrm>
            <a:off x="221002" y="1949886"/>
            <a:ext cx="2739912" cy="94311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секретарь БРСМ Витебской области – 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Жанна Викторовна Нарицина  </a:t>
            </a:r>
            <a:endParaRPr lang="ru-BY" sz="11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28 марта прямую линию проведет председатель Новополоцкого городского  исполнительного комитета Дмитрий Демидов | Новополоцк | Новости Новополоцка  | Новополоцк сегодня">
            <a:extLst>
              <a:ext uri="{FF2B5EF4-FFF2-40B4-BE49-F238E27FC236}">
                <a16:creationId xmlns:a16="http://schemas.microsoft.com/office/drawing/2014/main" id="{2DF7D471-CDA7-48C3-BAE7-879EC9BA2F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AFE360B-489D-4415-8E9A-F5704280D4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12"/>
          <a:stretch/>
        </p:blipFill>
        <p:spPr>
          <a:xfrm>
            <a:off x="3096377" y="2952484"/>
            <a:ext cx="2802792" cy="3511408"/>
          </a:xfrm>
          <a:prstGeom prst="rect">
            <a:avLst/>
          </a:prstGeom>
        </p:spPr>
      </p:pic>
      <p:sp>
        <p:nvSpPr>
          <p:cNvPr id="14" name="Объект 2">
            <a:extLst>
              <a:ext uri="{FF2B5EF4-FFF2-40B4-BE49-F238E27FC236}">
                <a16:creationId xmlns:a16="http://schemas.microsoft.com/office/drawing/2014/main" id="{A22DF4C6-6E02-403C-BEF9-6DDD0F32D900}"/>
              </a:ext>
            </a:extLst>
          </p:cNvPr>
          <p:cNvSpPr txBox="1">
            <a:spLocks/>
          </p:cNvSpPr>
          <p:nvPr/>
        </p:nvSpPr>
        <p:spPr>
          <a:xfrm>
            <a:off x="2917813" y="1949886"/>
            <a:ext cx="3130854" cy="94311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Витебской областной организации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РОО «Белая Русь» – 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Дмитрий Владимирович Демидов</a:t>
            </a:r>
            <a:endParaRPr lang="ru-BY" sz="14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4" descr="Марина Новицкая: &quot;Глава государства обозначил самый главный посыл для  журналистов: «Рассказывайте правду»&quot;">
            <a:extLst>
              <a:ext uri="{FF2B5EF4-FFF2-40B4-BE49-F238E27FC236}">
                <a16:creationId xmlns:a16="http://schemas.microsoft.com/office/drawing/2014/main" id="{4C70CF07-7D40-4149-9934-E4DAD6AF6EA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D2A63AD-5709-4EDE-9394-C2DF6DA9A4A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278" r="19835"/>
          <a:stretch/>
        </p:blipFill>
        <p:spPr>
          <a:xfrm>
            <a:off x="6102577" y="2952470"/>
            <a:ext cx="2864471" cy="3511416"/>
          </a:xfrm>
          <a:prstGeom prst="rect">
            <a:avLst/>
          </a:prstGeom>
        </p:spPr>
      </p:pic>
      <p:sp>
        <p:nvSpPr>
          <p:cNvPr id="17" name="Объект 2">
            <a:extLst>
              <a:ext uri="{FF2B5EF4-FFF2-40B4-BE49-F238E27FC236}">
                <a16:creationId xmlns:a16="http://schemas.microsoft.com/office/drawing/2014/main" id="{D70E0F9C-B793-4E45-8852-09645A3A6F7D}"/>
              </a:ext>
            </a:extLst>
          </p:cNvPr>
          <p:cNvSpPr txBox="1">
            <a:spLocks/>
          </p:cNvSpPr>
          <p:nvPr/>
        </p:nvSpPr>
        <p:spPr>
          <a:xfrm>
            <a:off x="5971190" y="1936081"/>
            <a:ext cx="3130854" cy="94311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Витебской областной организации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РОО «БСЖ» – 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Марина Владимировна Новицкая</a:t>
            </a:r>
            <a:endParaRPr lang="ru-BY" sz="14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33584C48-6D60-4D02-9D43-BB6E9F3C772C}"/>
              </a:ext>
            </a:extLst>
          </p:cNvPr>
          <p:cNvSpPr txBox="1">
            <a:spLocks/>
          </p:cNvSpPr>
          <p:nvPr/>
        </p:nvSpPr>
        <p:spPr>
          <a:xfrm>
            <a:off x="8840144" y="1932925"/>
            <a:ext cx="3130854" cy="94311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Витебской областной организации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РОО «Патриоты Беларуси» – 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Геннадьевич Бабичев</a:t>
            </a:r>
            <a:endParaRPr lang="ru-BY" sz="14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Ольга Васильевна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16" b="9435"/>
          <a:stretch/>
        </p:blipFill>
        <p:spPr bwMode="auto">
          <a:xfrm>
            <a:off x="9211797" y="2952470"/>
            <a:ext cx="2871048" cy="350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609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2C280B1-A600-42E9-A011-AE320DB5CE3B}"/>
              </a:ext>
            </a:extLst>
          </p:cNvPr>
          <p:cNvSpPr/>
          <p:nvPr/>
        </p:nvSpPr>
        <p:spPr>
          <a:xfrm>
            <a:off x="-43245" y="0"/>
            <a:ext cx="12278490" cy="6858000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2762158" y="-6057"/>
            <a:ext cx="9438609" cy="1690765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C1119E-72FF-40ED-A121-FB1DA40A71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02" y="511822"/>
            <a:ext cx="2541156" cy="655006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960914" y="-1"/>
            <a:ext cx="8809595" cy="17856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Roboto Medium" panose="02000000000000000000" pitchFamily="2" charset="0"/>
                <a:cs typeface="Times New Roman" panose="02020603050405020304" pitchFamily="18" charset="0"/>
              </a:rPr>
              <a:t>ЛИДЕРЫ ПОЛИТИЧЕСКИХ ПАРТИЙ 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Roboto Medium" panose="02000000000000000000" pitchFamily="2" charset="0"/>
                <a:cs typeface="Times New Roman" panose="02020603050405020304" pitchFamily="18" charset="0"/>
              </a:rPr>
              <a:t>ВИТЕБСКОЙ ОБЛАСТИ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0" y="1785656"/>
            <a:ext cx="104832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бъект 2">
            <a:extLst>
              <a:ext uri="{FF2B5EF4-FFF2-40B4-BE49-F238E27FC236}">
                <a16:creationId xmlns:a16="http://schemas.microsoft.com/office/drawing/2014/main" id="{DEBB4A29-6A0B-4D0C-A846-4F50EAB693C0}"/>
              </a:ext>
            </a:extLst>
          </p:cNvPr>
          <p:cNvSpPr txBox="1">
            <a:spLocks/>
          </p:cNvSpPr>
          <p:nvPr/>
        </p:nvSpPr>
        <p:spPr>
          <a:xfrm>
            <a:off x="221002" y="1949886"/>
            <a:ext cx="2739912" cy="9431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Витебского областного отделения Белорусской партии «Белая Русь» – 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Валентина Васильевна Богатырёва</a:t>
            </a:r>
            <a:endParaRPr lang="ru-BY" sz="11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28 марта прямую линию проведет председатель Новополоцкого городского  исполнительного комитета Дмитрий Демидов | Новополоцк | Новости Новополоцка  | Новополоцк сегодня">
            <a:extLst>
              <a:ext uri="{FF2B5EF4-FFF2-40B4-BE49-F238E27FC236}">
                <a16:creationId xmlns:a16="http://schemas.microsoft.com/office/drawing/2014/main" id="{2DF7D471-CDA7-48C3-BAE7-879EC9BA2F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A22DF4C6-6E02-403C-BEF9-6DDD0F32D900}"/>
              </a:ext>
            </a:extLst>
          </p:cNvPr>
          <p:cNvSpPr txBox="1">
            <a:spLocks/>
          </p:cNvSpPr>
          <p:nvPr/>
        </p:nvSpPr>
        <p:spPr>
          <a:xfrm>
            <a:off x="2925956" y="2026086"/>
            <a:ext cx="3130854" cy="943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Витебской областной организации ЛДПБ – 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Игорь Петрович Тепляков</a:t>
            </a:r>
            <a:endParaRPr lang="ru-BY" sz="16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4" descr="Марина Новицкая: &quot;Глава государства обозначил самый главный посыл для  журналистов: «Рассказывайте правду»&quot;">
            <a:extLst>
              <a:ext uri="{FF2B5EF4-FFF2-40B4-BE49-F238E27FC236}">
                <a16:creationId xmlns:a16="http://schemas.microsoft.com/office/drawing/2014/main" id="{4C70CF07-7D40-4149-9934-E4DAD6AF6EA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D70E0F9C-B793-4E45-8852-09645A3A6F7D}"/>
              </a:ext>
            </a:extLst>
          </p:cNvPr>
          <p:cNvSpPr txBox="1">
            <a:spLocks/>
          </p:cNvSpPr>
          <p:nvPr/>
        </p:nvSpPr>
        <p:spPr>
          <a:xfrm>
            <a:off x="5971190" y="2031878"/>
            <a:ext cx="3130854" cy="943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секретарь Витебского обкома КПБ –                       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Артур Олегович Терешков</a:t>
            </a:r>
            <a:endParaRPr lang="ru-BY" sz="16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33584C48-6D60-4D02-9D43-BB6E9F3C772C}"/>
              </a:ext>
            </a:extLst>
          </p:cNvPr>
          <p:cNvSpPr txBox="1">
            <a:spLocks/>
          </p:cNvSpPr>
          <p:nvPr/>
        </p:nvSpPr>
        <p:spPr>
          <a:xfrm>
            <a:off x="8961193" y="2128107"/>
            <a:ext cx="3130854" cy="94311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Витебской областной организации Республиканской партии труда и справедливости – 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Александровна Старинская</a:t>
            </a:r>
            <a:endParaRPr lang="ru-BY" sz="14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БОГАТЫРЁВА ВАЛЕНТИНА ВАСИЛЬЕВНА - ВГУ имени П.М. Машерова - ВГУ имени П.М.  Машерова">
            <a:extLst>
              <a:ext uri="{FF2B5EF4-FFF2-40B4-BE49-F238E27FC236}">
                <a16:creationId xmlns:a16="http://schemas.microsoft.com/office/drawing/2014/main" id="{96CA81BA-51E6-4958-ABCA-9676CAE48D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927A62-4454-47DA-9DFD-7050F56E41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19"/>
          <a:stretch/>
        </p:blipFill>
        <p:spPr>
          <a:xfrm>
            <a:off x="213431" y="2952469"/>
            <a:ext cx="2712525" cy="3511399"/>
          </a:xfrm>
          <a:prstGeom prst="rect">
            <a:avLst/>
          </a:prstGeom>
        </p:spPr>
      </p:pic>
      <p:sp>
        <p:nvSpPr>
          <p:cNvPr id="7" name="AutoShape 4" descr="Председатель Витебской областной организации ЛДПБ, член Центрального  комитета ЛДПБ Игорь Тепляков: Посягать на Союзное государство себе дороже">
            <a:extLst>
              <a:ext uri="{FF2B5EF4-FFF2-40B4-BE49-F238E27FC236}">
                <a16:creationId xmlns:a16="http://schemas.microsoft.com/office/drawing/2014/main" id="{D96918D5-2391-471A-808C-FE4FD08E56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5229D6E-A0E1-42CC-AC68-5D9A61AB77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0266" y="2952469"/>
            <a:ext cx="2623456" cy="3509640"/>
          </a:xfrm>
          <a:prstGeom prst="rect">
            <a:avLst/>
          </a:prstGeom>
        </p:spPr>
      </p:pic>
      <p:sp>
        <p:nvSpPr>
          <p:cNvPr id="20" name="AutoShape 6" descr="Терешков Артур Олегович, директор Государственное учреждение образования  &quot;Средняя школа №47 г. Витебска имени Е.Ф. Ивановского &quot;">
            <a:extLst>
              <a:ext uri="{FF2B5EF4-FFF2-40B4-BE49-F238E27FC236}">
                <a16:creationId xmlns:a16="http://schemas.microsoft.com/office/drawing/2014/main" id="{9F1E41A4-BF78-4346-A726-00A634AE4B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D3D9D87-E17A-48FB-8BF5-E862389D32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9919" y="2952469"/>
            <a:ext cx="2643085" cy="3524113"/>
          </a:xfrm>
          <a:prstGeom prst="rect">
            <a:avLst/>
          </a:prstGeom>
        </p:spPr>
      </p:pic>
      <p:sp>
        <p:nvSpPr>
          <p:cNvPr id="22" name="AutoShape 8" descr="Депутат Татьяна Старинская: «Креативная» экономика поможет многим изменить  свое мышление»">
            <a:extLst>
              <a:ext uri="{FF2B5EF4-FFF2-40B4-BE49-F238E27FC236}">
                <a16:creationId xmlns:a16="http://schemas.microsoft.com/office/drawing/2014/main" id="{6379DA6E-AC33-4C96-8275-2DC88DC742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05600" y="4038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8FB16FE-D0B7-4B0F-8956-C89B35A3A7B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130"/>
          <a:stretch/>
        </p:blipFill>
        <p:spPr>
          <a:xfrm>
            <a:off x="9205153" y="2952469"/>
            <a:ext cx="2603491" cy="350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473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929"/>
            <a:ext cx="12192000" cy="687592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-43245" y="-50257"/>
            <a:ext cx="12278490" cy="6893858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43245" y="2183372"/>
            <a:ext cx="7401602" cy="2223180"/>
          </a:xfrm>
          <a:custGeom>
            <a:avLst/>
            <a:gdLst>
              <a:gd name="connsiteX0" fmla="*/ 0 w 6213602"/>
              <a:gd name="connsiteY0" fmla="*/ 0 h 1942353"/>
              <a:gd name="connsiteX1" fmla="*/ 6213602 w 6213602"/>
              <a:gd name="connsiteY1" fmla="*/ 0 h 1942353"/>
              <a:gd name="connsiteX2" fmla="*/ 6213602 w 6213602"/>
              <a:gd name="connsiteY2" fmla="*/ 1942353 h 1942353"/>
              <a:gd name="connsiteX3" fmla="*/ 0 w 6213602"/>
              <a:gd name="connsiteY3" fmla="*/ 1942353 h 1942353"/>
              <a:gd name="connsiteX4" fmla="*/ 0 w 6213602"/>
              <a:gd name="connsiteY4" fmla="*/ 0 h 1942353"/>
              <a:gd name="connsiteX0" fmla="*/ 0 w 6436802"/>
              <a:gd name="connsiteY0" fmla="*/ 0 h 1942353"/>
              <a:gd name="connsiteX1" fmla="*/ 6436802 w 6436802"/>
              <a:gd name="connsiteY1" fmla="*/ 7200 h 1942353"/>
              <a:gd name="connsiteX2" fmla="*/ 6213602 w 6436802"/>
              <a:gd name="connsiteY2" fmla="*/ 1942353 h 1942353"/>
              <a:gd name="connsiteX3" fmla="*/ 0 w 6436802"/>
              <a:gd name="connsiteY3" fmla="*/ 1942353 h 1942353"/>
              <a:gd name="connsiteX4" fmla="*/ 0 w 64368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213602 w 7401602"/>
              <a:gd name="connsiteY2" fmla="*/ 19423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7032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127202 w 7401602"/>
              <a:gd name="connsiteY2" fmla="*/ 19279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71208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71496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1602" h="1942353">
                <a:moveTo>
                  <a:pt x="0" y="0"/>
                </a:moveTo>
                <a:lnTo>
                  <a:pt x="7401602" y="14400"/>
                </a:lnTo>
                <a:lnTo>
                  <a:pt x="7149602" y="1935153"/>
                </a:lnTo>
                <a:lnTo>
                  <a:pt x="0" y="19423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араллелограмм 8"/>
          <p:cNvSpPr/>
          <p:nvPr/>
        </p:nvSpPr>
        <p:spPr>
          <a:xfrm>
            <a:off x="7515358" y="-50257"/>
            <a:ext cx="3650978" cy="6915455"/>
          </a:xfrm>
          <a:prstGeom prst="parallelogram">
            <a:avLst>
              <a:gd name="adj" fmla="val 22376"/>
            </a:avLst>
          </a:prstGeom>
          <a:solidFill>
            <a:schemeClr val="bg2">
              <a:lumMod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55108" y="2914470"/>
            <a:ext cx="6589354" cy="964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>
                <a:solidFill>
                  <a:srgbClr val="0075BB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ВЕРТИКАЛЬ ВЛАСТИ В </a:t>
            </a:r>
          </a:p>
          <a:p>
            <a:pPr algn="ctr"/>
            <a:r>
              <a:rPr lang="ru-RU" sz="4000" dirty="0">
                <a:solidFill>
                  <a:srgbClr val="0075BB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РЕСПУБЛИКЕ БЕЛАРУСЬ 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E5DB0992-9ED4-41F4-B46B-72EBD24EE6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252" y="1449836"/>
            <a:ext cx="2411594" cy="2547280"/>
          </a:xfrm>
        </p:spPr>
      </p:pic>
      <p:sp>
        <p:nvSpPr>
          <p:cNvPr id="19" name="Параллелограмм 17">
            <a:extLst>
              <a:ext uri="{FF2B5EF4-FFF2-40B4-BE49-F238E27FC236}">
                <a16:creationId xmlns:a16="http://schemas.microsoft.com/office/drawing/2014/main" id="{0FEBD2F1-D18E-4CB5-A355-904CD3B3B438}"/>
              </a:ext>
            </a:extLst>
          </p:cNvPr>
          <p:cNvSpPr/>
          <p:nvPr/>
        </p:nvSpPr>
        <p:spPr>
          <a:xfrm>
            <a:off x="7342815" y="-43057"/>
            <a:ext cx="842471" cy="6893857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3650978"/>
              <a:gd name="connsiteY0" fmla="*/ 6858000 h 6858000"/>
              <a:gd name="connsiteX1" fmla="*/ 3151120 w 3650978"/>
              <a:gd name="connsiteY1" fmla="*/ 9525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1298303"/>
              <a:gd name="connsiteY0" fmla="*/ 6848475 h 6858000"/>
              <a:gd name="connsiteX1" fmla="*/ 798445 w 1298303"/>
              <a:gd name="connsiteY1" fmla="*/ 9525 h 6858000"/>
              <a:gd name="connsiteX2" fmla="*/ 1298303 w 1298303"/>
              <a:gd name="connsiteY2" fmla="*/ 0 h 6858000"/>
              <a:gd name="connsiteX3" fmla="*/ 385559 w 1298303"/>
              <a:gd name="connsiteY3" fmla="*/ 6858000 h 6858000"/>
              <a:gd name="connsiteX4" fmla="*/ 0 w 1298303"/>
              <a:gd name="connsiteY4" fmla="*/ 6848475 h 6858000"/>
              <a:gd name="connsiteX0" fmla="*/ 0 w 1298303"/>
              <a:gd name="connsiteY0" fmla="*/ 6848475 h 6858000"/>
              <a:gd name="connsiteX1" fmla="*/ 931795 w 1298303"/>
              <a:gd name="connsiteY1" fmla="*/ 9525 h 6858000"/>
              <a:gd name="connsiteX2" fmla="*/ 1298303 w 1298303"/>
              <a:gd name="connsiteY2" fmla="*/ 0 h 6858000"/>
              <a:gd name="connsiteX3" fmla="*/ 385559 w 1298303"/>
              <a:gd name="connsiteY3" fmla="*/ 6858000 h 6858000"/>
              <a:gd name="connsiteX4" fmla="*/ 0 w 1298303"/>
              <a:gd name="connsiteY4" fmla="*/ 6848475 h 6858000"/>
              <a:gd name="connsiteX0" fmla="*/ 0 w 1222103"/>
              <a:gd name="connsiteY0" fmla="*/ 6838950 h 6858000"/>
              <a:gd name="connsiteX1" fmla="*/ 855595 w 1222103"/>
              <a:gd name="connsiteY1" fmla="*/ 9525 h 6858000"/>
              <a:gd name="connsiteX2" fmla="*/ 1222103 w 1222103"/>
              <a:gd name="connsiteY2" fmla="*/ 0 h 6858000"/>
              <a:gd name="connsiteX3" fmla="*/ 309359 w 1222103"/>
              <a:gd name="connsiteY3" fmla="*/ 6858000 h 6858000"/>
              <a:gd name="connsiteX4" fmla="*/ 0 w 1222103"/>
              <a:gd name="connsiteY4" fmla="*/ 6838950 h 6858000"/>
              <a:gd name="connsiteX0" fmla="*/ 0 w 1222103"/>
              <a:gd name="connsiteY0" fmla="*/ 6838950 h 6858000"/>
              <a:gd name="connsiteX1" fmla="*/ 893695 w 1222103"/>
              <a:gd name="connsiteY1" fmla="*/ 0 h 6858000"/>
              <a:gd name="connsiteX2" fmla="*/ 1222103 w 1222103"/>
              <a:gd name="connsiteY2" fmla="*/ 0 h 6858000"/>
              <a:gd name="connsiteX3" fmla="*/ 309359 w 1222103"/>
              <a:gd name="connsiteY3" fmla="*/ 6858000 h 6858000"/>
              <a:gd name="connsiteX4" fmla="*/ 0 w 1222103"/>
              <a:gd name="connsiteY4" fmla="*/ 6838950 h 6858000"/>
              <a:gd name="connsiteX0" fmla="*/ 0 w 1241153"/>
              <a:gd name="connsiteY0" fmla="*/ 6867525 h 6867525"/>
              <a:gd name="connsiteX1" fmla="*/ 912745 w 1241153"/>
              <a:gd name="connsiteY1" fmla="*/ 0 h 6867525"/>
              <a:gd name="connsiteX2" fmla="*/ 1241153 w 1241153"/>
              <a:gd name="connsiteY2" fmla="*/ 0 h 6867525"/>
              <a:gd name="connsiteX3" fmla="*/ 328409 w 1241153"/>
              <a:gd name="connsiteY3" fmla="*/ 6858000 h 6867525"/>
              <a:gd name="connsiteX4" fmla="*/ 0 w 1241153"/>
              <a:gd name="connsiteY4" fmla="*/ 6867525 h 6867525"/>
              <a:gd name="connsiteX0" fmla="*/ 0 w 1241153"/>
              <a:gd name="connsiteY0" fmla="*/ 6848475 h 6858000"/>
              <a:gd name="connsiteX1" fmla="*/ 912745 w 1241153"/>
              <a:gd name="connsiteY1" fmla="*/ 0 h 6858000"/>
              <a:gd name="connsiteX2" fmla="*/ 1241153 w 1241153"/>
              <a:gd name="connsiteY2" fmla="*/ 0 h 6858000"/>
              <a:gd name="connsiteX3" fmla="*/ 328409 w 1241153"/>
              <a:gd name="connsiteY3" fmla="*/ 6858000 h 6858000"/>
              <a:gd name="connsiteX4" fmla="*/ 0 w 1241153"/>
              <a:gd name="connsiteY4" fmla="*/ 6848475 h 6858000"/>
              <a:gd name="connsiteX0" fmla="*/ 0 w 1241153"/>
              <a:gd name="connsiteY0" fmla="*/ 6867525 h 6867525"/>
              <a:gd name="connsiteX1" fmla="*/ 912745 w 1241153"/>
              <a:gd name="connsiteY1" fmla="*/ 0 h 6867525"/>
              <a:gd name="connsiteX2" fmla="*/ 1241153 w 1241153"/>
              <a:gd name="connsiteY2" fmla="*/ 0 h 6867525"/>
              <a:gd name="connsiteX3" fmla="*/ 328409 w 1241153"/>
              <a:gd name="connsiteY3" fmla="*/ 6858000 h 6867525"/>
              <a:gd name="connsiteX4" fmla="*/ 0 w 1241153"/>
              <a:gd name="connsiteY4" fmla="*/ 6867525 h 6867525"/>
              <a:gd name="connsiteX0" fmla="*/ 0 w 1241153"/>
              <a:gd name="connsiteY0" fmla="*/ 6891431 h 6891431"/>
              <a:gd name="connsiteX1" fmla="*/ 1139851 w 1241153"/>
              <a:gd name="connsiteY1" fmla="*/ 0 h 6891431"/>
              <a:gd name="connsiteX2" fmla="*/ 1241153 w 1241153"/>
              <a:gd name="connsiteY2" fmla="*/ 23906 h 6891431"/>
              <a:gd name="connsiteX3" fmla="*/ 328409 w 1241153"/>
              <a:gd name="connsiteY3" fmla="*/ 6881906 h 6891431"/>
              <a:gd name="connsiteX4" fmla="*/ 0 w 1241153"/>
              <a:gd name="connsiteY4" fmla="*/ 6891431 h 6891431"/>
              <a:gd name="connsiteX0" fmla="*/ 0 w 1008071"/>
              <a:gd name="connsiteY0" fmla="*/ 6879478 h 6881906"/>
              <a:gd name="connsiteX1" fmla="*/ 906769 w 1008071"/>
              <a:gd name="connsiteY1" fmla="*/ 0 h 6881906"/>
              <a:gd name="connsiteX2" fmla="*/ 1008071 w 1008071"/>
              <a:gd name="connsiteY2" fmla="*/ 23906 h 6881906"/>
              <a:gd name="connsiteX3" fmla="*/ 95327 w 1008071"/>
              <a:gd name="connsiteY3" fmla="*/ 6881906 h 6881906"/>
              <a:gd name="connsiteX4" fmla="*/ 0 w 1008071"/>
              <a:gd name="connsiteY4" fmla="*/ 6879478 h 6881906"/>
              <a:gd name="connsiteX0" fmla="*/ 0 w 1008071"/>
              <a:gd name="connsiteY0" fmla="*/ 6855572 h 6858000"/>
              <a:gd name="connsiteX1" fmla="*/ 906769 w 1008071"/>
              <a:gd name="connsiteY1" fmla="*/ 5976 h 6858000"/>
              <a:gd name="connsiteX2" fmla="*/ 1008071 w 1008071"/>
              <a:gd name="connsiteY2" fmla="*/ 0 h 6858000"/>
              <a:gd name="connsiteX3" fmla="*/ 95327 w 1008071"/>
              <a:gd name="connsiteY3" fmla="*/ 6858000 h 6858000"/>
              <a:gd name="connsiteX4" fmla="*/ 0 w 1008071"/>
              <a:gd name="connsiteY4" fmla="*/ 6855572 h 6858000"/>
              <a:gd name="connsiteX0" fmla="*/ 0 w 1008071"/>
              <a:gd name="connsiteY0" fmla="*/ 6867526 h 6869954"/>
              <a:gd name="connsiteX1" fmla="*/ 906769 w 1008071"/>
              <a:gd name="connsiteY1" fmla="*/ 0 h 6869954"/>
              <a:gd name="connsiteX2" fmla="*/ 1008071 w 1008071"/>
              <a:gd name="connsiteY2" fmla="*/ 11954 h 6869954"/>
              <a:gd name="connsiteX3" fmla="*/ 95327 w 1008071"/>
              <a:gd name="connsiteY3" fmla="*/ 6869954 h 6869954"/>
              <a:gd name="connsiteX4" fmla="*/ 0 w 1008071"/>
              <a:gd name="connsiteY4" fmla="*/ 6867526 h 6869954"/>
              <a:gd name="connsiteX0" fmla="*/ 0 w 1008071"/>
              <a:gd name="connsiteY0" fmla="*/ 6855572 h 6858000"/>
              <a:gd name="connsiteX1" fmla="*/ 906769 w 1008071"/>
              <a:gd name="connsiteY1" fmla="*/ 5976 h 6858000"/>
              <a:gd name="connsiteX2" fmla="*/ 1008071 w 1008071"/>
              <a:gd name="connsiteY2" fmla="*/ 0 h 6858000"/>
              <a:gd name="connsiteX3" fmla="*/ 95327 w 1008071"/>
              <a:gd name="connsiteY3" fmla="*/ 6858000 h 6858000"/>
              <a:gd name="connsiteX4" fmla="*/ 0 w 1008071"/>
              <a:gd name="connsiteY4" fmla="*/ 6855572 h 6858000"/>
              <a:gd name="connsiteX0" fmla="*/ 0 w 1008071"/>
              <a:gd name="connsiteY0" fmla="*/ 6873502 h 6875930"/>
              <a:gd name="connsiteX1" fmla="*/ 906769 w 1008071"/>
              <a:gd name="connsiteY1" fmla="*/ 0 h 6875930"/>
              <a:gd name="connsiteX2" fmla="*/ 1008071 w 1008071"/>
              <a:gd name="connsiteY2" fmla="*/ 17930 h 6875930"/>
              <a:gd name="connsiteX3" fmla="*/ 95327 w 1008071"/>
              <a:gd name="connsiteY3" fmla="*/ 6875930 h 6875930"/>
              <a:gd name="connsiteX4" fmla="*/ 0 w 1008071"/>
              <a:gd name="connsiteY4" fmla="*/ 6873502 h 6875930"/>
              <a:gd name="connsiteX0" fmla="*/ 0 w 1008071"/>
              <a:gd name="connsiteY0" fmla="*/ 6855572 h 6858000"/>
              <a:gd name="connsiteX1" fmla="*/ 900793 w 1008071"/>
              <a:gd name="connsiteY1" fmla="*/ 23905 h 6858000"/>
              <a:gd name="connsiteX2" fmla="*/ 1008071 w 1008071"/>
              <a:gd name="connsiteY2" fmla="*/ 0 h 6858000"/>
              <a:gd name="connsiteX3" fmla="*/ 95327 w 1008071"/>
              <a:gd name="connsiteY3" fmla="*/ 6858000 h 6858000"/>
              <a:gd name="connsiteX4" fmla="*/ 0 w 1008071"/>
              <a:gd name="connsiteY4" fmla="*/ 6855572 h 6858000"/>
              <a:gd name="connsiteX0" fmla="*/ 0 w 1008071"/>
              <a:gd name="connsiteY0" fmla="*/ 6861549 h 6863977"/>
              <a:gd name="connsiteX1" fmla="*/ 906769 w 1008071"/>
              <a:gd name="connsiteY1" fmla="*/ 0 h 6863977"/>
              <a:gd name="connsiteX2" fmla="*/ 1008071 w 1008071"/>
              <a:gd name="connsiteY2" fmla="*/ 5977 h 6863977"/>
              <a:gd name="connsiteX3" fmla="*/ 95327 w 1008071"/>
              <a:gd name="connsiteY3" fmla="*/ 6863977 h 6863977"/>
              <a:gd name="connsiteX4" fmla="*/ 0 w 1008071"/>
              <a:gd name="connsiteY4" fmla="*/ 6861549 h 6863977"/>
              <a:gd name="connsiteX0" fmla="*/ 0 w 1008071"/>
              <a:gd name="connsiteY0" fmla="*/ 6855572 h 6858000"/>
              <a:gd name="connsiteX1" fmla="*/ 906769 w 1008071"/>
              <a:gd name="connsiteY1" fmla="*/ 17928 h 6858000"/>
              <a:gd name="connsiteX2" fmla="*/ 1008071 w 1008071"/>
              <a:gd name="connsiteY2" fmla="*/ 0 h 6858000"/>
              <a:gd name="connsiteX3" fmla="*/ 95327 w 1008071"/>
              <a:gd name="connsiteY3" fmla="*/ 6858000 h 6858000"/>
              <a:gd name="connsiteX4" fmla="*/ 0 w 1008071"/>
              <a:gd name="connsiteY4" fmla="*/ 6855572 h 6858000"/>
              <a:gd name="connsiteX0" fmla="*/ 0 w 1008071"/>
              <a:gd name="connsiteY0" fmla="*/ 6867526 h 6869954"/>
              <a:gd name="connsiteX1" fmla="*/ 906769 w 1008071"/>
              <a:gd name="connsiteY1" fmla="*/ 0 h 6869954"/>
              <a:gd name="connsiteX2" fmla="*/ 1008071 w 1008071"/>
              <a:gd name="connsiteY2" fmla="*/ 11954 h 6869954"/>
              <a:gd name="connsiteX3" fmla="*/ 95327 w 1008071"/>
              <a:gd name="connsiteY3" fmla="*/ 6869954 h 6869954"/>
              <a:gd name="connsiteX4" fmla="*/ 0 w 1008071"/>
              <a:gd name="connsiteY4" fmla="*/ 6867526 h 6869954"/>
              <a:gd name="connsiteX0" fmla="*/ 0 w 1008071"/>
              <a:gd name="connsiteY0" fmla="*/ 6855573 h 6858001"/>
              <a:gd name="connsiteX1" fmla="*/ 906769 w 1008071"/>
              <a:gd name="connsiteY1" fmla="*/ 0 h 6858001"/>
              <a:gd name="connsiteX2" fmla="*/ 1008071 w 1008071"/>
              <a:gd name="connsiteY2" fmla="*/ 1 h 6858001"/>
              <a:gd name="connsiteX3" fmla="*/ 95327 w 1008071"/>
              <a:gd name="connsiteY3" fmla="*/ 6858001 h 6858001"/>
              <a:gd name="connsiteX4" fmla="*/ 0 w 1008071"/>
              <a:gd name="connsiteY4" fmla="*/ 6855573 h 6858001"/>
              <a:gd name="connsiteX0" fmla="*/ 0 w 1008071"/>
              <a:gd name="connsiteY0" fmla="*/ 6869973 h 6872401"/>
              <a:gd name="connsiteX1" fmla="*/ 957169 w 1008071"/>
              <a:gd name="connsiteY1" fmla="*/ 0 h 6872401"/>
              <a:gd name="connsiteX2" fmla="*/ 1008071 w 1008071"/>
              <a:gd name="connsiteY2" fmla="*/ 14401 h 6872401"/>
              <a:gd name="connsiteX3" fmla="*/ 95327 w 1008071"/>
              <a:gd name="connsiteY3" fmla="*/ 6872401 h 6872401"/>
              <a:gd name="connsiteX4" fmla="*/ 0 w 1008071"/>
              <a:gd name="connsiteY4" fmla="*/ 6869973 h 6872401"/>
              <a:gd name="connsiteX0" fmla="*/ 0 w 964871"/>
              <a:gd name="connsiteY0" fmla="*/ 6855573 h 6872401"/>
              <a:gd name="connsiteX1" fmla="*/ 913969 w 964871"/>
              <a:gd name="connsiteY1" fmla="*/ 0 h 6872401"/>
              <a:gd name="connsiteX2" fmla="*/ 964871 w 964871"/>
              <a:gd name="connsiteY2" fmla="*/ 14401 h 6872401"/>
              <a:gd name="connsiteX3" fmla="*/ 52127 w 964871"/>
              <a:gd name="connsiteY3" fmla="*/ 6872401 h 6872401"/>
              <a:gd name="connsiteX4" fmla="*/ 0 w 964871"/>
              <a:gd name="connsiteY4" fmla="*/ 6855573 h 6872401"/>
              <a:gd name="connsiteX0" fmla="*/ 0 w 972071"/>
              <a:gd name="connsiteY0" fmla="*/ 6877173 h 6877173"/>
              <a:gd name="connsiteX1" fmla="*/ 921169 w 972071"/>
              <a:gd name="connsiteY1" fmla="*/ 0 h 6877173"/>
              <a:gd name="connsiteX2" fmla="*/ 972071 w 972071"/>
              <a:gd name="connsiteY2" fmla="*/ 14401 h 6877173"/>
              <a:gd name="connsiteX3" fmla="*/ 59327 w 972071"/>
              <a:gd name="connsiteY3" fmla="*/ 6872401 h 6877173"/>
              <a:gd name="connsiteX4" fmla="*/ 0 w 972071"/>
              <a:gd name="connsiteY4" fmla="*/ 6877173 h 6877173"/>
              <a:gd name="connsiteX0" fmla="*/ 0 w 972071"/>
              <a:gd name="connsiteY0" fmla="*/ 6886677 h 6886677"/>
              <a:gd name="connsiteX1" fmla="*/ 921169 w 972071"/>
              <a:gd name="connsiteY1" fmla="*/ 9504 h 6886677"/>
              <a:gd name="connsiteX2" fmla="*/ 972071 w 972071"/>
              <a:gd name="connsiteY2" fmla="*/ 0 h 6886677"/>
              <a:gd name="connsiteX3" fmla="*/ 59327 w 972071"/>
              <a:gd name="connsiteY3" fmla="*/ 6881905 h 6886677"/>
              <a:gd name="connsiteX4" fmla="*/ 0 w 972071"/>
              <a:gd name="connsiteY4" fmla="*/ 6886677 h 6886677"/>
              <a:gd name="connsiteX0" fmla="*/ 0 w 972071"/>
              <a:gd name="connsiteY0" fmla="*/ 6877173 h 6877173"/>
              <a:gd name="connsiteX1" fmla="*/ 921169 w 972071"/>
              <a:gd name="connsiteY1" fmla="*/ 0 h 6877173"/>
              <a:gd name="connsiteX2" fmla="*/ 972071 w 972071"/>
              <a:gd name="connsiteY2" fmla="*/ 14401 h 6877173"/>
              <a:gd name="connsiteX3" fmla="*/ 59327 w 972071"/>
              <a:gd name="connsiteY3" fmla="*/ 6872401 h 6877173"/>
              <a:gd name="connsiteX4" fmla="*/ 0 w 972071"/>
              <a:gd name="connsiteY4" fmla="*/ 6877173 h 6877173"/>
              <a:gd name="connsiteX0" fmla="*/ 0 w 978048"/>
              <a:gd name="connsiteY0" fmla="*/ 6880701 h 6880701"/>
              <a:gd name="connsiteX1" fmla="*/ 921169 w 978048"/>
              <a:gd name="connsiteY1" fmla="*/ 3528 h 6880701"/>
              <a:gd name="connsiteX2" fmla="*/ 978048 w 978048"/>
              <a:gd name="connsiteY2" fmla="*/ 0 h 6880701"/>
              <a:gd name="connsiteX3" fmla="*/ 59327 w 978048"/>
              <a:gd name="connsiteY3" fmla="*/ 6875929 h 6880701"/>
              <a:gd name="connsiteX4" fmla="*/ 0 w 978048"/>
              <a:gd name="connsiteY4" fmla="*/ 6880701 h 6880701"/>
              <a:gd name="connsiteX0" fmla="*/ 0 w 972071"/>
              <a:gd name="connsiteY0" fmla="*/ 6874724 h 6875929"/>
              <a:gd name="connsiteX1" fmla="*/ 915192 w 972071"/>
              <a:gd name="connsiteY1" fmla="*/ 3528 h 6875929"/>
              <a:gd name="connsiteX2" fmla="*/ 972071 w 972071"/>
              <a:gd name="connsiteY2" fmla="*/ 0 h 6875929"/>
              <a:gd name="connsiteX3" fmla="*/ 53350 w 972071"/>
              <a:gd name="connsiteY3" fmla="*/ 6875929 h 6875929"/>
              <a:gd name="connsiteX4" fmla="*/ 0 w 972071"/>
              <a:gd name="connsiteY4" fmla="*/ 6874724 h 6875929"/>
              <a:gd name="connsiteX0" fmla="*/ 0 w 915192"/>
              <a:gd name="connsiteY0" fmla="*/ 6871196 h 6872401"/>
              <a:gd name="connsiteX1" fmla="*/ 915192 w 915192"/>
              <a:gd name="connsiteY1" fmla="*/ 0 h 6872401"/>
              <a:gd name="connsiteX2" fmla="*/ 842471 w 915192"/>
              <a:gd name="connsiteY2" fmla="*/ 946872 h 6872401"/>
              <a:gd name="connsiteX3" fmla="*/ 53350 w 915192"/>
              <a:gd name="connsiteY3" fmla="*/ 6872401 h 6872401"/>
              <a:gd name="connsiteX4" fmla="*/ 0 w 915192"/>
              <a:gd name="connsiteY4" fmla="*/ 6871196 h 6872401"/>
              <a:gd name="connsiteX0" fmla="*/ 0 w 842471"/>
              <a:gd name="connsiteY0" fmla="*/ 5924324 h 5925529"/>
              <a:gd name="connsiteX1" fmla="*/ 785592 w 842471"/>
              <a:gd name="connsiteY1" fmla="*/ 10728 h 5925529"/>
              <a:gd name="connsiteX2" fmla="*/ 842471 w 842471"/>
              <a:gd name="connsiteY2" fmla="*/ 0 h 5925529"/>
              <a:gd name="connsiteX3" fmla="*/ 53350 w 842471"/>
              <a:gd name="connsiteY3" fmla="*/ 5925529 h 5925529"/>
              <a:gd name="connsiteX4" fmla="*/ 0 w 842471"/>
              <a:gd name="connsiteY4" fmla="*/ 5924324 h 5925529"/>
              <a:gd name="connsiteX0" fmla="*/ 0 w 842471"/>
              <a:gd name="connsiteY0" fmla="*/ 5927996 h 5929201"/>
              <a:gd name="connsiteX1" fmla="*/ 785592 w 842471"/>
              <a:gd name="connsiteY1" fmla="*/ 0 h 5929201"/>
              <a:gd name="connsiteX2" fmla="*/ 842471 w 842471"/>
              <a:gd name="connsiteY2" fmla="*/ 3672 h 5929201"/>
              <a:gd name="connsiteX3" fmla="*/ 53350 w 842471"/>
              <a:gd name="connsiteY3" fmla="*/ 5929201 h 5929201"/>
              <a:gd name="connsiteX4" fmla="*/ 0 w 842471"/>
              <a:gd name="connsiteY4" fmla="*/ 5927996 h 592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2471" h="5929201">
                <a:moveTo>
                  <a:pt x="0" y="5927996"/>
                </a:moveTo>
                <a:lnTo>
                  <a:pt x="785592" y="0"/>
                </a:lnTo>
                <a:lnTo>
                  <a:pt x="842471" y="3672"/>
                </a:lnTo>
                <a:lnTo>
                  <a:pt x="53350" y="5929201"/>
                </a:lnTo>
                <a:lnTo>
                  <a:pt x="0" y="5927996"/>
                </a:lnTo>
                <a:close/>
              </a:path>
            </a:pathLst>
          </a:custGeom>
          <a:solidFill>
            <a:srgbClr val="007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flipH="1">
            <a:off x="-43245" y="4406552"/>
            <a:ext cx="71424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1874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2318</TotalTime>
  <Words>862</Words>
  <Application>Microsoft Office PowerPoint</Application>
  <PresentationFormat>Широкоэкранный</PresentationFormat>
  <Paragraphs>101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Roboto</vt:lpstr>
      <vt:lpstr>Roboto Medium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Тарарышкина Наталья Игоревна</cp:lastModifiedBy>
  <cp:revision>136</cp:revision>
  <dcterms:created xsi:type="dcterms:W3CDTF">2021-09-11T19:26:57Z</dcterms:created>
  <dcterms:modified xsi:type="dcterms:W3CDTF">2026-09-21T11:59:47Z</dcterms:modified>
</cp:coreProperties>
</file>